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1.xml" ContentType="application/vnd.openxmlformats-officedocument.presentationml.slide+xml"/>
  <Override PartName="/ppt/slides/slide51.xml" ContentType="application/vnd.openxmlformats-officedocument.presentationml.slide+xml"/>
  <Override PartName="/ppt/slides/slide32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1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1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59.xml" ContentType="application/vnd.openxmlformats-officedocument.presentationml.slide+xml"/>
  <Override PartName="/ppt/slides/slide49.xml" ContentType="application/vnd.openxmlformats-officedocument.presentationml.slide+xml"/>
  <Override PartName="/ppt/theme/theme2.xml" ContentType="application/vnd.openxmlformats-officedocument.theme+xml"/>
  <Override PartName="/ppt/slides/slide48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5.xml" ContentType="application/vnd.openxmlformats-officedocument.presentationml.slide+xml"/>
  <Override PartName="/ppt/slides/slide60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50.xml" ContentType="application/vnd.openxmlformats-officedocument.presentationml.notesSlide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 type="screen4x3"/>
  <p:notesSz cx="7099300" cy="10223500"/>
  <p:defaultTextStyle>
    <a:lvl1pPr marL="0" indent="0" algn="l" defTabSz="914400">
      <a:lnSpc>
        <a:spcPct val="100000"/>
      </a:lnSpc>
      <a:spcBef>
        <a:spcPts val="0"/>
      </a:spcBef>
      <a:spcAft>
        <a:spcPts val="0"/>
      </a:spcAft>
      <a:buNone/>
      <a:defRPr lang="pt-BR" sz="1400" b="0" i="0">
        <a:solidFill>
          <a:srgbClr val="000000"/>
        </a:solidFill>
        <a:latin typeface="Arial"/>
        <a:ea typeface="Arial"/>
      </a:defRPr>
    </a:lvl1pPr>
    <a:lvl2pPr marL="457200" indent="457200" algn="l" defTabSz="914400">
      <a:lnSpc>
        <a:spcPct val="100000"/>
      </a:lnSpc>
      <a:spcBef>
        <a:spcPts val="0"/>
      </a:spcBef>
      <a:spcAft>
        <a:spcPts val="0"/>
      </a:spcAft>
      <a:buNone/>
      <a:defRPr lang="pt-BR" sz="1400" b="0" i="0">
        <a:solidFill>
          <a:srgbClr val="000000"/>
        </a:solidFill>
        <a:latin typeface="Arial"/>
        <a:ea typeface="Arial"/>
      </a:defRPr>
    </a:lvl2pPr>
    <a:lvl3pPr marL="914400" indent="914400" algn="l" defTabSz="914400">
      <a:lnSpc>
        <a:spcPct val="100000"/>
      </a:lnSpc>
      <a:spcBef>
        <a:spcPts val="0"/>
      </a:spcBef>
      <a:spcAft>
        <a:spcPts val="0"/>
      </a:spcAft>
      <a:buNone/>
      <a:defRPr lang="pt-BR" sz="1400" b="0" i="0">
        <a:solidFill>
          <a:srgbClr val="000000"/>
        </a:solidFill>
        <a:latin typeface="Arial"/>
        <a:ea typeface="Arial"/>
      </a:defRPr>
    </a:lvl3pPr>
    <a:lvl4pPr marL="1371600" indent="1371600" algn="l" defTabSz="914400">
      <a:lnSpc>
        <a:spcPct val="100000"/>
      </a:lnSpc>
      <a:spcBef>
        <a:spcPts val="0"/>
      </a:spcBef>
      <a:spcAft>
        <a:spcPts val="0"/>
      </a:spcAft>
      <a:buNone/>
      <a:defRPr lang="pt-BR" sz="1400" b="0" i="0">
        <a:solidFill>
          <a:srgbClr val="000000"/>
        </a:solidFill>
        <a:latin typeface="Arial"/>
        <a:ea typeface="Arial"/>
      </a:defRPr>
    </a:lvl4pPr>
    <a:lvl5pPr marL="1828800" indent="1828800" algn="l" defTabSz="914400">
      <a:lnSpc>
        <a:spcPct val="100000"/>
      </a:lnSpc>
      <a:spcBef>
        <a:spcPts val="0"/>
      </a:spcBef>
      <a:spcAft>
        <a:spcPts val="0"/>
      </a:spcAft>
      <a:buNone/>
      <a:defRPr lang="pt-BR" sz="1400" b="0" i="0">
        <a:solidFill>
          <a:srgbClr val="000000"/>
        </a:solidFill>
        <a:latin typeface="Arial"/>
        <a:ea typeface="Arial"/>
      </a:defRPr>
    </a:lvl5pPr>
    <a:lvl6pPr>
      <a:defRPr lang="pt-BR" sz="1800"/>
    </a:lvl6pPr>
    <a:lvl7pPr>
      <a:defRPr lang="pt-BR" sz="1800"/>
    </a:lvl7pPr>
    <a:lvl8pPr>
      <a:defRPr lang="pt-BR" sz="1800"/>
    </a:lvl8pPr>
    <a:lvl9pPr>
      <a:defRPr lang="pt-BR" sz="1800"/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 /><Relationship Id="rId67" Type="http://schemas.openxmlformats.org/officeDocument/2006/relationships/tableStyles" Target="tableStyles.xml" /><Relationship Id="rId6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19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5" name="AutoShape 2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6" name="AutoShape 3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7" name="AutoShape 4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8" name="AutoShape 5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9" name="AutoShape 6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0" name="AutoShape 7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1" name="AutoShape 8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2" name="AutoShape 9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3" name="AutoShape 10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4" name="AutoShape 11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5" name="AutoShape 12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6" name="AutoShape 13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7" name="AutoShape 14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8" name="AutoShape 15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09" name="AutoShape 16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0" name="AutoShape 17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1" name="AutoShape 18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2" name="AutoShape 19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3" name="AutoShape 20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4" name="AutoShape 21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5" name="AutoShape 22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6" name="AutoShape 23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7" name="AutoShape 24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8" name="AutoShape 25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19" name="AutoShape 26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0" name="AutoShape 27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1" name="AutoShape 28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2" name="AutoShape 29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3" name="AutoShape 30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4" name="AutoShape 31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5" name="AutoShape 32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6" name="AutoShape 33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7" name="AutoShape 34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8" name="AutoShape 35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29" name="AutoShape 36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0" name="AutoShape 37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1" name="AutoShape 38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2" name="AutoShape 39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3" name="AutoShape 40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4" name="AutoShape 41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5" name="AutoShape 42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6" name="AutoShape 43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7" name="AutoShape 44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8" name="AutoShape 45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39" name="AutoShape 46"/>
          <p:cNvSpPr>
            <a:spLocks noChangeShapeType="1" noGrp="1"/>
          </p:cNvSpPr>
          <p:nvPr/>
        </p:nvSpPr>
        <p:spPr bwMode="auto">
          <a:xfrm>
            <a:off x="0" y="0"/>
            <a:ext cx="7099300" cy="10223500"/>
          </a:xfrm>
          <a:prstGeom prst="roundRect">
            <a:avLst>
              <a:gd name="adj" fmla="val 23"/>
            </a:avLst>
          </a:prstGeom>
          <a:solidFill>
            <a:srgbClr val="FFFFFF"/>
          </a:solidFill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40" name="Rectangle 47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8484850" y="-13188950"/>
            <a:ext cx="24680862" cy="13884275"/>
          </a:xfrm>
          <a:prstGeom prst="rect">
            <a:avLst/>
          </a:pr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241" name="Rectangle 48"/>
          <p:cNvSpPr>
            <a:spLocks noChangeShapeType="1" noGrp="1"/>
          </p:cNvSpPr>
          <p:nvPr>
            <p:ph type="body" idx="0"/>
          </p:nvPr>
        </p:nvSpPr>
        <p:spPr bwMode="auto">
          <a:xfrm>
            <a:off x="709612" y="4856162"/>
            <a:ext cx="5602287" cy="45180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defRPr/>
            </a:pPr>
            <a:endParaRPr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2" name="Shape 50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243" name="Shape 51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867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072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277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481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686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891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7650" y="-11796712"/>
            <a:ext cx="16575087" cy="1243012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096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8312" y="-11796712"/>
            <a:ext cx="22096412" cy="1243012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301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8312" y="-11796712"/>
            <a:ext cx="22096412" cy="1243012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505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8312" y="-11796712"/>
            <a:ext cx="22096412" cy="1243012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710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29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56262" cy="4575175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915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120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9F6854-32E7-3213-7125-6DAE3788E822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74" name="Shape 73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4275" name="Shape 74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6725" y="-11796712"/>
            <a:ext cx="22090062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632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D23D0F-6AE9-8E94-DC65-D93842C96B71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9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939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4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6725" y="-11796712"/>
            <a:ext cx="22090062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144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6976725" y="-11796712"/>
            <a:ext cx="22090062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349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553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42875" y="777875"/>
            <a:ext cx="6813550" cy="3833812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433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56262" cy="4575175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758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963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7168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7373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7577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7782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7987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192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97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397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1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601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6" name="Shape 73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6387" name="Shape 74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06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8806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9011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9216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1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9421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9625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6062" y="-11796712"/>
            <a:ext cx="16568737" cy="1242695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9830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54" name="Shape 73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0355" name="Shape 74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240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5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3512" y="-13188950"/>
            <a:ext cx="18529300" cy="1389697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445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49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3512" y="-13188950"/>
            <a:ext cx="18529300" cy="1389697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649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843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4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4217650" y="-11796712"/>
            <a:ext cx="16575087" cy="1243012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0854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14962" cy="4044950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3512" y="-13188950"/>
            <a:ext cx="18529300" cy="1389697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059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3512" y="-13188950"/>
            <a:ext cx="18529300" cy="1389697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264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90" name="Shape 73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4691" name="Shape 74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73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1925" y="-13188950"/>
            <a:ext cx="18522950" cy="1389380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673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78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1925" y="-13188950"/>
            <a:ext cx="18522950" cy="1389380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1878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34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1925" y="-13188950"/>
            <a:ext cx="18522950" cy="1389380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0835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82" name="Shape 73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2883" name="Shape 74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3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1925" y="-13188950"/>
            <a:ext cx="18524537" cy="138953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493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97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1925" y="-13188950"/>
            <a:ext cx="18522950" cy="1389380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697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0483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02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-15403512" y="-13188950"/>
            <a:ext cx="18529300" cy="13896975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2902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4" name="Shape 327"/>
          <p:cNvSpPr>
            <a:spLocks noChangeShapeType="1" noGrp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gd0" fmla="val 65536"/>
              <a:gd name="gd1" fmla="val 0"/>
              <a:gd name="gd2" fmla="val 0"/>
              <a:gd name="gd3" fmla="val 120000"/>
              <a:gd name="gd4" fmla="val 0"/>
              <a:gd name="gd5" fmla="val 120000"/>
              <a:gd name="gd6" fmla="val 120000"/>
              <a:gd name="gd7" fmla="val 0"/>
              <a:gd name="gd8" fmla="val 120000"/>
              <a:gd name="gd9" fmla="val 0"/>
              <a:gd name="gd10" fmla="val 0"/>
            </a:gdLst>
            <a:ahLst/>
            <a:cxnLst/>
            <a:rect l="0" t="0" r="r" b="b"/>
            <a:pathLst>
              <a:path w="120000" h="120000" fill="norm" stroke="1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close/>
              </a:path>
            </a:pathLst>
          </a:custGeom>
          <a:noFill/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31075" name="Shape 328"/>
          <p:cNvSpPr>
            <a:spLocks noChangeShapeType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 lIns="91425" tIns="91425" rIns="91425" bIns="91425" anchor="t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2531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4579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ChangeShapeType="1" noGrp="1"/>
          </p:cNvSpPr>
          <p:nvPr>
            <p:ph type="sldImg" idx="0"/>
          </p:nvPr>
        </p:nvSpPr>
        <p:spPr bwMode="auto">
          <a:xfrm>
            <a:off x="1587" y="0"/>
            <a:ext cx="1587" cy="1587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  <a:miter/>
            <a:headEnd/>
            <a:tailEnd/>
          </a:ln>
        </p:spPr>
        <p:txBody>
          <a:bodyPr lIns="97560" tIns="50760" rIns="97560" bIns="50760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6627" name="Rectangle 2"/>
          <p:cNvSpPr>
            <a:spLocks noChangeShapeType="1" noGrp="1"/>
          </p:cNvSpPr>
          <p:nvPr>
            <p:ph type="body" idx="1"/>
          </p:nvPr>
        </p:nvSpPr>
        <p:spPr bwMode="auto">
          <a:xfrm>
            <a:off x="709612" y="4856162"/>
            <a:ext cx="5605462" cy="4522787"/>
          </a:xfrm>
          <a:prstGeom prst="rect">
            <a:avLst/>
          </a:prstGeom>
          <a:noFill/>
        </p:spPr>
        <p:txBody>
          <a:bodyPr wrap="none" anchor="ctr" anchorCtr="0"/>
          <a:lstStyle/>
          <a:p>
            <a:pPr>
              <a:defRPr/>
            </a:pPr>
            <a:endParaRPr sz="1400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and Object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1027" name="Shape 1027"/>
          <p:cNvSpPr txBox="1">
            <a:spLocks noChangeShapeType="1" noGrp="1"/>
          </p:cNvSpPr>
          <p:nvPr>
            <p:ph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  <p:sp>
        <p:nvSpPr>
          <p:cNvPr id="1004" name="Shape 1004"/>
          <p:cNvSpPr>
            <a:spLocks noChangeShapeType="1" noGrp="1"/>
          </p:cNvSpPr>
          <p:nvPr>
            <p:ph type="dt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1005" name="Shape 1005"/>
          <p:cNvSpPr>
            <a:spLocks noChangeShapeType="1" noGrp="1"/>
          </p:cNvSpPr>
          <p:nvPr>
            <p:ph type="ftr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1006" name="Shape 1006"/>
          <p:cNvSpPr>
            <a:spLocks noChangeShapeType="1" noGrp="1"/>
          </p:cNvSpPr>
          <p:nvPr>
            <p:ph type="sldNum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1_Desdemona template">
    <p:bg>
      <p:bgPr shadeToTitle="0">
        <a:solidFill>
          <a:srgbClr val="F054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" name="Shape 10"/>
          <p:cNvSpPr>
            <a:spLocks noChangeShapeType="1" noGrp="1"/>
          </p:cNvSpPr>
          <p:nvPr/>
        </p:nvSpPr>
        <p:spPr bwMode="auto">
          <a:xfrm>
            <a:off x="8277225" y="5619750"/>
            <a:ext cx="3000375" cy="138112"/>
          </a:xfrm>
          <a:prstGeom prst="rect">
            <a:avLst/>
          </a:prstGeom>
          <a:solidFill>
            <a:srgbClr val="4ECDC4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2051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2052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2_Desdemona template">
    <p:bg>
      <p:bgPr shadeToTitle="0">
        <a:solidFill>
          <a:srgbClr val="52B9B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Shape 12"/>
          <p:cNvSpPr>
            <a:spLocks noChangeShapeType="1" noGrp="1"/>
          </p:cNvSpPr>
          <p:nvPr/>
        </p:nvSpPr>
        <p:spPr bwMode="auto">
          <a:xfrm>
            <a:off x="7573962" y="0"/>
            <a:ext cx="4618037" cy="6858000"/>
          </a:xfrm>
          <a:prstGeom prst="rect">
            <a:avLst/>
          </a:prstGeom>
          <a:solidFill>
            <a:srgbClr val="FFFFFF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3075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3076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3_Desdemona templat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8" name="Shape 30"/>
          <p:cNvSpPr>
            <a:spLocks noChangeShapeType="1" noGrp="1"/>
          </p:cNvSpPr>
          <p:nvPr/>
        </p:nvSpPr>
        <p:spPr bwMode="auto">
          <a:xfrm>
            <a:off x="1084262" y="1506537"/>
            <a:ext cx="2044700" cy="138112"/>
          </a:xfrm>
          <a:prstGeom prst="rect">
            <a:avLst/>
          </a:prstGeom>
          <a:solidFill>
            <a:srgbClr val="4ECDC4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099" name="Shape 31"/>
          <p:cNvSpPr>
            <a:spLocks noChangeShapeType="1" noGrp="1"/>
          </p:cNvSpPr>
          <p:nvPr/>
        </p:nvSpPr>
        <p:spPr bwMode="auto">
          <a:xfrm>
            <a:off x="0" y="0"/>
            <a:ext cx="184150" cy="6858000"/>
          </a:xfrm>
          <a:prstGeom prst="rect">
            <a:avLst/>
          </a:prstGeom>
          <a:solidFill>
            <a:srgbClr val="F67031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4100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4101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4_Desdemona templat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Shape 41"/>
          <p:cNvSpPr>
            <a:spLocks noChangeShapeType="1" noGrp="1"/>
          </p:cNvSpPr>
          <p:nvPr/>
        </p:nvSpPr>
        <p:spPr bwMode="auto">
          <a:xfrm>
            <a:off x="0" y="0"/>
            <a:ext cx="184150" cy="6858000"/>
          </a:xfrm>
          <a:prstGeom prst="rect">
            <a:avLst/>
          </a:prstGeom>
          <a:solidFill>
            <a:srgbClr val="F67031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123" name="Shape 42"/>
          <p:cNvSpPr>
            <a:spLocks noChangeShapeType="1" noGrp="1"/>
          </p:cNvSpPr>
          <p:nvPr/>
        </p:nvSpPr>
        <p:spPr bwMode="auto">
          <a:xfrm>
            <a:off x="1084262" y="1506537"/>
            <a:ext cx="2044700" cy="138112"/>
          </a:xfrm>
          <a:prstGeom prst="rect">
            <a:avLst/>
          </a:prstGeom>
          <a:solidFill>
            <a:srgbClr val="4ECDC4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5124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5125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5_Desdemona template">
    <p:bg>
      <p:bgPr shadeToTitle="0">
        <a:solidFill>
          <a:srgbClr val="52B9B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6" name="Shape 48"/>
          <p:cNvSpPr>
            <a:spLocks noChangeShapeType="1" noGrp="1"/>
          </p:cNvSpPr>
          <p:nvPr/>
        </p:nvSpPr>
        <p:spPr bwMode="auto">
          <a:xfrm>
            <a:off x="0" y="6719887"/>
            <a:ext cx="12192000" cy="138112"/>
          </a:xfrm>
          <a:prstGeom prst="rect">
            <a:avLst/>
          </a:prstGeom>
          <a:solidFill>
            <a:srgbClr val="F67031"/>
          </a:solidFill>
        </p:spPr>
        <p:txBody>
          <a:bodyPr lIns="68569" tIns="68569" rIns="68569" bIns="68569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6147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6148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6_Desdemona template">
    <p:bg>
      <p:bgPr shadeToTitle="0">
        <a:solidFill>
          <a:srgbClr val="ED9E4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0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7171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ChangeShapeType="1" noGrp="1"/>
          </p:cNvSpPr>
          <p:nvPr>
            <p:ph type="title" idx="0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  <a:noFill/>
        </p:spPr>
        <p:txBody>
          <a:bodyPr lIns="91425" tIns="91425" rIns="91425" bIns="91425" anchor="b"/>
          <a:lstStyle/>
          <a:p>
            <a:pPr>
              <a:defRPr/>
            </a:pPr>
            <a:endParaRPr sz="1400"/>
          </a:p>
        </p:txBody>
      </p:sp>
      <p:sp>
        <p:nvSpPr>
          <p:cNvPr id="1027" name="Shape 7"/>
          <p:cNvSpPr txBox="1">
            <a:spLocks noChangeShapeType="1" noGrp="1"/>
          </p:cNvSpPr>
          <p:nvPr>
            <p:ph type="body" idx="1"/>
          </p:nvPr>
        </p:nvSpPr>
        <p:spPr bwMode="auto">
          <a:xfrm>
            <a:off x="922337" y="1811337"/>
            <a:ext cx="10347325" cy="4411662"/>
          </a:xfrm>
          <a:prstGeom prst="rect">
            <a:avLst/>
          </a:prstGeom>
          <a:noFill/>
        </p:spPr>
        <p:txBody>
          <a:bodyPr lIns="91425" tIns="91425" rIns="91425" bIns="91425"/>
          <a:lstStyle/>
          <a:p>
            <a:pPr>
              <a:defRPr/>
            </a:pPr>
            <a:endParaRPr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1pPr>
      <a:lvl2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2pPr>
      <a:lvl3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3pPr>
      <a:lvl4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4pPr>
      <a:lvl5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5pPr>
      <a:lvl6pPr>
        <a:defRPr lang="pt-BR" sz="1800"/>
      </a:lvl6pPr>
      <a:lvl7pPr>
        <a:defRPr lang="pt-BR" sz="1800"/>
      </a:lvl7pPr>
      <a:lvl8pPr>
        <a:defRPr lang="pt-BR" sz="1800"/>
      </a:lvl8pPr>
      <a:lvl9pPr>
        <a:defRPr lang="pt-BR" sz="1800"/>
      </a:lvl9pPr>
    </p:titleStyle>
    <p:bodyStyle>
      <a:lvl1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Roboto Condensed"/>
          <a:ea typeface="Roboto Condensed"/>
        </a:defRPr>
      </a:lvl1pPr>
      <a:lvl2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Arial"/>
          <a:ea typeface="Arial"/>
        </a:defRPr>
      </a:lvl2pPr>
      <a:lvl3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Arial"/>
          <a:ea typeface="Arial"/>
        </a:defRPr>
      </a:lvl3pPr>
      <a:lvl4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Arial"/>
          <a:ea typeface="Arial"/>
        </a:defRPr>
      </a:lvl4pPr>
      <a:lvl5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000" b="0" i="0">
          <a:solidFill>
            <a:srgbClr val="000000"/>
          </a:solidFill>
          <a:latin typeface="Arial"/>
          <a:ea typeface="Arial"/>
        </a:defRPr>
      </a:lvl5pPr>
      <a:lvl6pPr>
        <a:defRPr lang="pt-BR" sz="1800"/>
      </a:lvl6pPr>
      <a:lvl7pPr>
        <a:defRPr lang="pt-BR" sz="1800"/>
      </a:lvl7pPr>
      <a:lvl8pPr>
        <a:defRPr lang="pt-BR" sz="1800"/>
      </a:lvl8pPr>
      <a:lvl9pPr>
        <a:defRPr lang="pt-BR" sz="1800"/>
      </a:lvl9pPr>
    </p:bodyStyle>
    <p:otherStyle>
      <a:lvl1pPr mar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400" b="0" i="0">
          <a:solidFill>
            <a:srgbClr val="000000"/>
          </a:solidFill>
          <a:latin typeface="Arial"/>
          <a:ea typeface="Arial"/>
        </a:defRPr>
      </a:lvl1pPr>
      <a:lvl2pPr marL="457200" indent="4572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400" b="0" i="0">
          <a:solidFill>
            <a:srgbClr val="000000"/>
          </a:solidFill>
          <a:latin typeface="Arial"/>
          <a:ea typeface="Arial"/>
        </a:defRPr>
      </a:lvl2pPr>
      <a:lvl3pPr marL="914400" indent="9144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400" b="0" i="0">
          <a:solidFill>
            <a:srgbClr val="000000"/>
          </a:solidFill>
          <a:latin typeface="Arial"/>
          <a:ea typeface="Arial"/>
        </a:defRPr>
      </a:lvl3pPr>
      <a:lvl4pPr marL="1371600" indent="13716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400" b="0" i="0">
          <a:solidFill>
            <a:srgbClr val="000000"/>
          </a:solidFill>
          <a:latin typeface="Arial"/>
          <a:ea typeface="Arial"/>
        </a:defRPr>
      </a:lvl4pPr>
      <a:lvl5pPr marL="1828800" indent="18288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pt-BR" sz="1400" b="0" i="0">
          <a:solidFill>
            <a:srgbClr val="000000"/>
          </a:solidFill>
          <a:latin typeface="Arial"/>
          <a:ea typeface="Arial"/>
        </a:defRPr>
      </a:lvl5pPr>
      <a:lvl6pPr>
        <a:defRPr lang="pt-BR" sz="1800"/>
      </a:lvl6pPr>
      <a:lvl7pPr>
        <a:defRPr lang="pt-BR" sz="1800"/>
      </a:lvl7pPr>
      <a:lvl8pPr>
        <a:defRPr lang="pt-BR" sz="1800"/>
      </a:lvl8pPr>
      <a:lvl9pPr>
        <a:defRPr lang="pt-BR" sz="1800"/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18" name="Shape 53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5664200" y="3016250"/>
            <a:ext cx="5611812" cy="240665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4000" b="1" i="0" u="none">
                <a:solidFill>
                  <a:schemeClr val="lt1"/>
                </a:solidFill>
                <a:ea typeface="Montserrat"/>
              </a:rPr>
              <a:t>Movimentação de Terra</a:t>
            </a:r>
            <a:endParaRPr/>
          </a:p>
        </p:txBody>
      </p:sp>
      <p:sp>
        <p:nvSpPr>
          <p:cNvPr id="9219" name="CaixaDeTexto 2"/>
          <p:cNvSpPr txBox="1">
            <a:spLocks noChangeShapeType="1" noGrp="1"/>
          </p:cNvSpPr>
          <p:nvPr/>
        </p:nvSpPr>
        <p:spPr bwMode="auto">
          <a:xfrm>
            <a:off x="8832849" y="5805486"/>
            <a:ext cx="3252196" cy="396599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solidFill>
                  <a:schemeClr val="lt1"/>
                </a:solidFill>
                <a:latin typeface="Roboto Condensed"/>
              </a:rPr>
              <a:t>Fernando Ribeiro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27651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27652" name="CaixaDeTexto 8"/>
          <p:cNvSpPr txBox="1">
            <a:spLocks noChangeShapeType="1" noGrp="1"/>
          </p:cNvSpPr>
          <p:nvPr/>
        </p:nvSpPr>
        <p:spPr bwMode="auto">
          <a:xfrm>
            <a:off x="1416050" y="6372225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Adaptado de ALVAREZ ET AL (2003)</a:t>
            </a:r>
            <a:endParaRPr/>
          </a:p>
        </p:txBody>
      </p:sp>
      <p:pic>
        <p:nvPicPr>
          <p:cNvPr id="27653" name="Imagem 3" descr="Diagrama, Desenho técnico&#10;&#10;Descrição gerada automaticamente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028825" y="2776537"/>
            <a:ext cx="8027987" cy="3324225"/>
          </a:xfrm>
          <a:prstGeom prst="rect">
            <a:avLst/>
          </a:prstGeom>
          <a:noFill/>
        </p:spPr>
      </p:pic>
      <p:sp>
        <p:nvSpPr>
          <p:cNvPr id="27654" name="CaixaDeTexto 9"/>
          <p:cNvSpPr txBox="1">
            <a:spLocks noChangeShapeType="1" noGrp="1"/>
          </p:cNvSpPr>
          <p:nvPr/>
        </p:nvSpPr>
        <p:spPr bwMode="auto">
          <a:xfrm>
            <a:off x="954087" y="2027237"/>
            <a:ext cx="2159000" cy="4000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Seção de Aterro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29699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29700" name="CaixaDeTexto 8"/>
          <p:cNvSpPr txBox="1">
            <a:spLocks noChangeShapeType="1" noGrp="1"/>
          </p:cNvSpPr>
          <p:nvPr/>
        </p:nvSpPr>
        <p:spPr bwMode="auto">
          <a:xfrm>
            <a:off x="1416050" y="6372225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BA 878</a:t>
            </a:r>
            <a:endParaRPr/>
          </a:p>
        </p:txBody>
      </p:sp>
      <p:pic>
        <p:nvPicPr>
          <p:cNvPr id="29701" name="Imagem 2" descr="Estrada com carros&#10;&#10;Descrição gerada automaticamente"/>
          <p:cNvPicPr>
            <a:picLocks noChangeAspect="1" noGrp="1"/>
          </p:cNvPicPr>
          <p:nvPr/>
        </p:nvPicPr>
        <p:blipFill>
          <a:blip r:embed="rId3"/>
          <a:srcRect l="1543" t="14934" r="7436" b="15073"/>
          <a:stretch/>
        </p:blipFill>
        <p:spPr bwMode="auto">
          <a:xfrm>
            <a:off x="1114425" y="1800225"/>
            <a:ext cx="9963150" cy="42814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31747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pic>
        <p:nvPicPr>
          <p:cNvPr id="31748" name="Imagem 2" descr="Diagrama&#10;&#10;Descrição gerada automaticamente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368550" y="2424112"/>
            <a:ext cx="7454900" cy="3848100"/>
          </a:xfrm>
          <a:prstGeom prst="rect">
            <a:avLst/>
          </a:prstGeom>
          <a:noFill/>
        </p:spPr>
      </p:pic>
      <p:sp>
        <p:nvSpPr>
          <p:cNvPr id="31749" name="CaixaDeTexto 4"/>
          <p:cNvSpPr txBox="1">
            <a:spLocks noChangeShapeType="1" noGrp="1"/>
          </p:cNvSpPr>
          <p:nvPr/>
        </p:nvSpPr>
        <p:spPr bwMode="auto">
          <a:xfrm>
            <a:off x="1416050" y="6372225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Adaptado de ALVAREZ ET AL (2003)</a:t>
            </a:r>
            <a:endParaRPr/>
          </a:p>
        </p:txBody>
      </p:sp>
      <p:sp>
        <p:nvSpPr>
          <p:cNvPr id="31750" name="CaixaDeTexto 5"/>
          <p:cNvSpPr txBox="1">
            <a:spLocks noChangeShapeType="1" noGrp="1"/>
          </p:cNvSpPr>
          <p:nvPr/>
        </p:nvSpPr>
        <p:spPr bwMode="auto">
          <a:xfrm>
            <a:off x="1022350" y="1797050"/>
            <a:ext cx="1473200" cy="4000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Seção Mista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3379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33796" name="CaixaDeTexto 4"/>
          <p:cNvSpPr txBox="1">
            <a:spLocks noChangeShapeType="1" noGrp="1"/>
          </p:cNvSpPr>
          <p:nvPr/>
        </p:nvSpPr>
        <p:spPr bwMode="auto">
          <a:xfrm>
            <a:off x="1055687" y="6373812"/>
            <a:ext cx="2160587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BA 502</a:t>
            </a:r>
            <a:endParaRPr/>
          </a:p>
        </p:txBody>
      </p:sp>
      <p:pic>
        <p:nvPicPr>
          <p:cNvPr id="33797" name="Imagem 3"/>
          <p:cNvPicPr>
            <a:picLocks noChangeAspect="1" noGrp="1"/>
          </p:cNvPicPr>
          <p:nvPr/>
        </p:nvPicPr>
        <p:blipFill>
          <a:blip r:embed="rId3"/>
          <a:srcRect l="963" t="13008" r="15477" b="14040"/>
          <a:stretch/>
        </p:blipFill>
        <p:spPr bwMode="auto">
          <a:xfrm>
            <a:off x="1055687" y="1695450"/>
            <a:ext cx="9253537" cy="45275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35843" name="CaixaDeTexto 6"/>
          <p:cNvSpPr txBox="1">
            <a:spLocks noChangeShapeType="1" noGrp="1"/>
          </p:cNvSpPr>
          <p:nvPr/>
        </p:nvSpPr>
        <p:spPr bwMode="auto">
          <a:xfrm>
            <a:off x="1066800" y="2459037"/>
            <a:ext cx="10056812" cy="193833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 algn="just">
              <a:defRPr/>
            </a:pPr>
            <a:r>
              <a:rPr lang="pt-BR" sz="2000" b="1" i="0" u="none">
                <a:solidFill>
                  <a:schemeClr val="dk1"/>
                </a:solidFill>
                <a:latin typeface="Roboto Condensed"/>
                <a:ea typeface="Roboto Condensed"/>
              </a:rPr>
              <a:t>Compensação </a:t>
            </a:r>
            <a:endParaRPr/>
          </a:p>
          <a:p>
            <a:pPr lvl="0" algn="just">
              <a:defRPr/>
            </a:pPr>
            <a:endParaRPr lang="en-US" sz="2000"/>
          </a:p>
          <a:p>
            <a:pPr lvl="0" algn="just">
              <a:defRPr/>
            </a:pPr>
            <a:r>
              <a:rPr lang="pt-BR" sz="2000">
                <a:solidFill>
                  <a:schemeClr val="dk1"/>
                </a:solidFill>
                <a:latin typeface="Roboto Condensed"/>
                <a:ea typeface="Roboto Condensed"/>
              </a:rPr>
              <a:t>Compensação  é a utilização de material escavado, no mesmo local em que se processou a escavação.</a:t>
            </a:r>
            <a:endParaRPr/>
          </a:p>
          <a:p>
            <a:pPr lvl="0" algn="just">
              <a:defRPr/>
            </a:pPr>
            <a:endParaRPr/>
          </a:p>
        </p:txBody>
      </p:sp>
      <p:sp>
        <p:nvSpPr>
          <p:cNvPr id="3584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9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pic>
        <p:nvPicPr>
          <p:cNvPr id="37891" name="Picture 2"/>
          <p:cNvPicPr>
            <a:picLocks noChangeAspect="1" noGrp="1"/>
          </p:cNvPicPr>
          <p:nvPr/>
        </p:nvPicPr>
        <p:blipFill>
          <a:blip r:embed="rId3"/>
          <a:srcRect l="0" t="45097" r="14280" b="35851"/>
          <a:stretch/>
        </p:blipFill>
        <p:spPr bwMode="auto">
          <a:xfrm>
            <a:off x="882650" y="4818062"/>
            <a:ext cx="3527425" cy="1103312"/>
          </a:xfrm>
          <a:prstGeom prst="rect">
            <a:avLst/>
          </a:prstGeom>
          <a:noFill/>
        </p:spPr>
      </p:pic>
      <p:sp>
        <p:nvSpPr>
          <p:cNvPr id="37892" name="CaixaDeTexto 8"/>
          <p:cNvSpPr txBox="1">
            <a:spLocks noChangeShapeType="1" noGrp="1"/>
          </p:cNvSpPr>
          <p:nvPr/>
        </p:nvSpPr>
        <p:spPr bwMode="auto">
          <a:xfrm>
            <a:off x="9991725" y="6634162"/>
            <a:ext cx="2111375" cy="26193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1100">
                <a:latin typeface="Roboto Condensed"/>
              </a:rPr>
              <a:t>https://metrica.zendesk.com/</a:t>
            </a:r>
            <a:endParaRPr/>
          </a:p>
        </p:txBody>
      </p:sp>
      <p:pic>
        <p:nvPicPr>
          <p:cNvPr id="37893" name="Picture 2"/>
          <p:cNvPicPr>
            <a:picLocks noChangeAspect="1" noGrp="1"/>
          </p:cNvPicPr>
          <p:nvPr/>
        </p:nvPicPr>
        <p:blipFill>
          <a:blip r:embed="rId3"/>
          <a:srcRect l="0" t="9483" r="6957" b="54819"/>
          <a:stretch/>
        </p:blipFill>
        <p:spPr bwMode="auto">
          <a:xfrm>
            <a:off x="863599" y="2205037"/>
            <a:ext cx="3835400" cy="2160587"/>
          </a:xfrm>
          <a:prstGeom prst="rect">
            <a:avLst/>
          </a:prstGeom>
          <a:noFill/>
        </p:spPr>
      </p:pic>
      <p:pic>
        <p:nvPicPr>
          <p:cNvPr id="37894" name="Picture 2"/>
          <p:cNvPicPr>
            <a:picLocks noChangeAspect="1" noGrp="1"/>
          </p:cNvPicPr>
          <p:nvPr/>
        </p:nvPicPr>
        <p:blipFill>
          <a:blip r:embed="rId3"/>
          <a:srcRect l="0" t="62065" r="3358" b="0"/>
          <a:stretch/>
        </p:blipFill>
        <p:spPr bwMode="auto">
          <a:xfrm>
            <a:off x="7175500" y="3478212"/>
            <a:ext cx="3987800" cy="2301875"/>
          </a:xfrm>
          <a:prstGeom prst="rect">
            <a:avLst/>
          </a:prstGeom>
          <a:noFill/>
        </p:spPr>
      </p:pic>
      <p:pic>
        <p:nvPicPr>
          <p:cNvPr id="37895" name="Picture 2"/>
          <p:cNvPicPr>
            <a:picLocks noChangeAspect="1" noGrp="1"/>
          </p:cNvPicPr>
          <p:nvPr/>
        </p:nvPicPr>
        <p:blipFill>
          <a:blip r:embed="rId3"/>
          <a:srcRect l="0" t="45097" r="14280" b="35851"/>
          <a:stretch/>
        </p:blipFill>
        <p:spPr bwMode="auto">
          <a:xfrm>
            <a:off x="7175500" y="2195512"/>
            <a:ext cx="3529012" cy="1103312"/>
          </a:xfrm>
          <a:prstGeom prst="rect">
            <a:avLst/>
          </a:prstGeom>
          <a:noFill/>
        </p:spPr>
      </p:pic>
      <p:sp>
        <p:nvSpPr>
          <p:cNvPr id="37896" name="Seta: para a Direita 1"/>
          <p:cNvSpPr>
            <a:spLocks noChangeShapeType="1" noGrp="1"/>
          </p:cNvSpPr>
          <p:nvPr/>
        </p:nvSpPr>
        <p:spPr bwMode="auto">
          <a:xfrm>
            <a:off x="5738812" y="3462337"/>
            <a:ext cx="936625" cy="5032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4497D"/>
            </a:solidFill>
            <a:round/>
            <a:headEnd/>
            <a:tailEnd/>
          </a:ln>
        </p:spPr>
        <p:txBody>
          <a:bodyPr lIns="91440" tIns="45720" rIns="91440" bIns="45720" anchor="ctr" anchorCtr="0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ShapeType="1" noGrp="1"/>
          </p:cNvSpPr>
          <p:nvPr/>
        </p:nvSpPr>
        <p:spPr bwMode="auto">
          <a:xfrm>
            <a:off x="1081087" y="1858962"/>
            <a:ext cx="6911975" cy="42068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Empolamento</a:t>
            </a:r>
            <a:endParaRPr lang="en-US" sz="2000"/>
          </a:p>
        </p:txBody>
      </p:sp>
      <p:sp>
        <p:nvSpPr>
          <p:cNvPr id="39939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3994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pic>
        <p:nvPicPr>
          <p:cNvPr id="39941" name="Picture 2" descr="A mala não fecha! E agora? - Hotéis Deville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896937" y="2533650"/>
            <a:ext cx="5416550" cy="3617912"/>
          </a:xfrm>
          <a:prstGeom prst="rect">
            <a:avLst/>
          </a:prstGeom>
          <a:noFill/>
        </p:spPr>
      </p:pic>
      <p:sp>
        <p:nvSpPr>
          <p:cNvPr id="39942" name="CaixaDeTexto 8"/>
          <p:cNvSpPr txBox="1">
            <a:spLocks noChangeShapeType="1" noGrp="1"/>
          </p:cNvSpPr>
          <p:nvPr/>
        </p:nvSpPr>
        <p:spPr bwMode="auto">
          <a:xfrm>
            <a:off x="1116012" y="6407150"/>
            <a:ext cx="6099175" cy="276225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1200">
                <a:latin typeface="Roboto Condensed"/>
              </a:rPr>
              <a:t>http://201.39.92.125/blog/estilo-de-vida/a-mala-nao-fecha-e-agora/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5954712" y="2997200"/>
            <a:ext cx="5143500" cy="2287587"/>
          </a:xfrm>
          <a:prstGeom prst="rect">
            <a:avLst/>
          </a:prstGeom>
          <a:noFill/>
        </p:spPr>
      </p:pic>
      <p:sp>
        <p:nvSpPr>
          <p:cNvPr id="41987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41988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41989" name="Text Box 1"/>
          <p:cNvSpPr txBox="1">
            <a:spLocks noChangeShapeType="1" noGrp="1"/>
          </p:cNvSpPr>
          <p:nvPr/>
        </p:nvSpPr>
        <p:spPr bwMode="auto">
          <a:xfrm>
            <a:off x="1081087" y="1858962"/>
            <a:ext cx="6911975" cy="42068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Empolamento</a:t>
            </a:r>
            <a:endParaRPr lang="en-US" sz="2000"/>
          </a:p>
        </p:txBody>
      </p:sp>
      <p:pic>
        <p:nvPicPr>
          <p:cNvPr id="41990" name="Picture 7"/>
          <p:cNvPicPr>
            <a:picLocks noChangeAspect="1" noGrp="1"/>
          </p:cNvPicPr>
          <p:nvPr/>
        </p:nvPicPr>
        <p:blipFill>
          <a:blip r:embed="rId4"/>
          <a:srcRect l="0" t="16207" r="0" b="0"/>
          <a:stretch/>
        </p:blipFill>
        <p:spPr bwMode="auto">
          <a:xfrm>
            <a:off x="1081087" y="3173412"/>
            <a:ext cx="4256087" cy="1731962"/>
          </a:xfrm>
          <a:prstGeom prst="rect">
            <a:avLst/>
          </a:prstGeom>
          <a:noFill/>
        </p:spPr>
      </p:pic>
      <p:sp>
        <p:nvSpPr>
          <p:cNvPr id="41991" name="CaixaDeTexto 8"/>
          <p:cNvSpPr txBox="1">
            <a:spLocks noChangeShapeType="1" noGrp="1"/>
          </p:cNvSpPr>
          <p:nvPr/>
        </p:nvSpPr>
        <p:spPr bwMode="auto">
          <a:xfrm>
            <a:off x="1079500" y="4905375"/>
            <a:ext cx="4957762" cy="231775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900">
                <a:latin typeface="Roboto Condensed"/>
              </a:rPr>
              <a:t>https://souzaengenharia.blogspot.com/2015/05/empolamento-e-compactacao.html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4403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44036" name="Text Box 1"/>
          <p:cNvSpPr txBox="1">
            <a:spLocks noChangeShapeType="1" noGrp="1"/>
          </p:cNvSpPr>
          <p:nvPr/>
        </p:nvSpPr>
        <p:spPr bwMode="auto">
          <a:xfrm>
            <a:off x="1081087" y="1858962"/>
            <a:ext cx="6911975" cy="42068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Empolamento</a:t>
            </a:r>
            <a:endParaRPr lang="en-US" sz="2000"/>
          </a:p>
        </p:txBody>
      </p:sp>
      <p:sp>
        <p:nvSpPr>
          <p:cNvPr id="44037" name="Retângulo 6"/>
          <p:cNvSpPr>
            <a:spLocks noChangeShapeType="1" noGrp="1"/>
          </p:cNvSpPr>
          <p:nvPr/>
        </p:nvSpPr>
        <p:spPr bwMode="auto">
          <a:xfrm>
            <a:off x="1081087" y="2486025"/>
            <a:ext cx="10188575" cy="138430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 algn="just"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Consideremos um terreno plano de   20x60 m de solo argiloso compactado, onde se escavará 3 subsolos  com pé direito de 3m, com 800 m² de área cada.  Considere transporte com caminhões de 6 m³, para bota fora a uma distância que permite 5 viagens por dia e frota de 5 caminhões. </a:t>
            </a:r>
            <a:endParaRPr/>
          </a:p>
          <a:p>
            <a:pPr lvl="0" indent="0" algn="just">
              <a:buChar char="•"/>
              <a:defRPr/>
            </a:pPr>
            <a:endParaRPr/>
          </a:p>
          <a:p>
            <a:pPr lvl="0" algn="just"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Quantas viagens de caminhão basculante e quantos dias de trabalho serão necessários? </a:t>
            </a:r>
            <a:endParaRPr/>
          </a:p>
          <a:p>
            <a:pPr lvl="0">
              <a:defRPr/>
            </a:pPr>
            <a:endParaRPr/>
          </a:p>
        </p:txBody>
      </p:sp>
      <p:sp>
        <p:nvSpPr>
          <p:cNvPr id="44038" name="Retângulo 9"/>
          <p:cNvSpPr>
            <a:spLocks noChangeShapeType="1" noGrp="1"/>
          </p:cNvSpPr>
          <p:nvPr/>
        </p:nvSpPr>
        <p:spPr bwMode="auto">
          <a:xfrm>
            <a:off x="1081087" y="6540500"/>
            <a:ext cx="6229350" cy="23018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900">
                <a:solidFill>
                  <a:srgbClr val="231F20"/>
                </a:solidFill>
                <a:latin typeface="Roboto Condensed"/>
              </a:rPr>
              <a:t>Adaptado: www.dcc.ufpr.br/mediawiki/index.php/Disciplinas</a:t>
            </a:r>
            <a:endParaRPr/>
          </a:p>
        </p:txBody>
      </p:sp>
      <p:pic>
        <p:nvPicPr>
          <p:cNvPr id="44039" name="Picture 2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081087" y="4076699"/>
            <a:ext cx="4679950" cy="2082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4608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46084" name="Text Box 1"/>
          <p:cNvSpPr txBox="1">
            <a:spLocks noChangeShapeType="1" noGrp="1"/>
          </p:cNvSpPr>
          <p:nvPr/>
        </p:nvSpPr>
        <p:spPr bwMode="auto">
          <a:xfrm>
            <a:off x="1081087" y="1858962"/>
            <a:ext cx="6911975" cy="42068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Empolamento</a:t>
            </a:r>
            <a:endParaRPr lang="en-US" sz="2000"/>
          </a:p>
        </p:txBody>
      </p:sp>
      <p:sp>
        <p:nvSpPr>
          <p:cNvPr id="46085" name="Retângulo 6"/>
          <p:cNvSpPr>
            <a:spLocks noChangeShapeType="1" noGrp="1"/>
          </p:cNvSpPr>
          <p:nvPr/>
        </p:nvSpPr>
        <p:spPr bwMode="auto">
          <a:xfrm>
            <a:off x="1081087" y="2486025"/>
            <a:ext cx="10188575" cy="138430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 algn="just"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Consideremos um terreno plano de   20x60 m de solo argiloso natural, onde se escavará 3 subsolos  com pé direito de 3m, com 800 m² de área cada.  Considere transporte com caminhões de 6 m³, para bota-fora a uma distância que permite 5 viagens por dia e frota de 10 caminhões. </a:t>
            </a:r>
            <a:endParaRPr/>
          </a:p>
          <a:p>
            <a:pPr lvl="0" algn="just">
              <a:defRPr/>
            </a:pPr>
            <a:endParaRPr lang="en-US"/>
          </a:p>
          <a:p>
            <a:pPr lvl="0" algn="just"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Quantas viagens de caminhão basculante e quantos dias de trabalho serão necessários? </a:t>
            </a:r>
            <a:endParaRPr/>
          </a:p>
          <a:p>
            <a:pPr lvl="0">
              <a:defRPr/>
            </a:pPr>
            <a:endParaRPr/>
          </a:p>
        </p:txBody>
      </p:sp>
      <p:sp>
        <p:nvSpPr>
          <p:cNvPr id="46086" name="Retângulo 9"/>
          <p:cNvSpPr>
            <a:spLocks noChangeShapeType="1" noGrp="1"/>
          </p:cNvSpPr>
          <p:nvPr/>
        </p:nvSpPr>
        <p:spPr bwMode="auto">
          <a:xfrm>
            <a:off x="1081087" y="6540500"/>
            <a:ext cx="6229350" cy="23018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900">
                <a:solidFill>
                  <a:srgbClr val="231F20"/>
                </a:solidFill>
                <a:latin typeface="Roboto Condensed"/>
              </a:rPr>
              <a:t>Adaptado: www.dcc.ufpr.br/mediawiki/index.php/Disciplinas</a:t>
            </a:r>
            <a:endParaRPr/>
          </a:p>
        </p:txBody>
      </p:sp>
      <p:pic>
        <p:nvPicPr>
          <p:cNvPr id="46087" name="Picture 2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081087" y="4076699"/>
            <a:ext cx="4679950" cy="2082800"/>
          </a:xfrm>
          <a:prstGeom prst="rect">
            <a:avLst/>
          </a:prstGeom>
          <a:noFill/>
        </p:spPr>
      </p:pic>
      <p:sp>
        <p:nvSpPr>
          <p:cNvPr id="46088" name="CaixaDeTexto 11"/>
          <p:cNvSpPr txBox="1">
            <a:spLocks noChangeShapeType="1" noGrp="1"/>
          </p:cNvSpPr>
          <p:nvPr/>
        </p:nvSpPr>
        <p:spPr bwMode="auto">
          <a:xfrm>
            <a:off x="6457950" y="3962400"/>
            <a:ext cx="4811712" cy="253206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800 m² x 3 subsolos x 3 m =7.200 m</a:t>
            </a:r>
            <a:r>
              <a:rPr lang="pt-BR" baseline="30000">
                <a:solidFill>
                  <a:schemeClr val="dk1"/>
                </a:solidFill>
                <a:latin typeface="Roboto Condensed"/>
              </a:rPr>
              <a:t>3</a:t>
            </a:r>
            <a:endParaRPr lang="en-US"/>
          </a:p>
          <a:p>
            <a:pPr lvl="0">
              <a:lnSpc>
                <a:spcPct val="150000"/>
              </a:lnSpc>
              <a:defRPr/>
            </a:pPr>
            <a:r>
              <a:rPr lang="pt-BR">
                <a:solidFill>
                  <a:schemeClr val="dk1"/>
                </a:solidFill>
                <a:latin typeface="Roboto Condensed"/>
              </a:rPr>
              <a:t>7.200 m</a:t>
            </a:r>
            <a:r>
              <a:rPr lang="pt-BR" baseline="30000">
                <a:solidFill>
                  <a:schemeClr val="dk1"/>
                </a:solidFill>
                <a:latin typeface="Roboto Condensed"/>
              </a:rPr>
              <a:t>3 </a:t>
            </a:r>
            <a:r>
              <a:rPr lang="pt-BR">
                <a:solidFill>
                  <a:schemeClr val="dk1"/>
                </a:solidFill>
                <a:latin typeface="Roboto Condensed"/>
              </a:rPr>
              <a:t>x 1,43 = 10.296 m</a:t>
            </a:r>
            <a:r>
              <a:rPr lang="pt-BR" baseline="30000">
                <a:solidFill>
                  <a:schemeClr val="dk1"/>
                </a:solidFill>
                <a:latin typeface="Roboto Condensed"/>
              </a:rPr>
              <a:t>3</a:t>
            </a:r>
            <a:endParaRPr/>
          </a:p>
          <a:p>
            <a:pPr lvl="0">
              <a:lnSpc>
                <a:spcPct val="150000"/>
              </a:lnSpc>
              <a:defRPr/>
            </a:pPr>
            <a:endParaRPr/>
          </a:p>
          <a:p>
            <a:pPr lvl="0" indent="0">
              <a:lnSpc>
                <a:spcPct val="150000"/>
              </a:lnSpc>
              <a:buAutoNum type="alphaLcParenR"/>
              <a:defRPr/>
            </a:pPr>
            <a:r>
              <a:rPr lang="pt-BR" b="1" i="0" u="none">
                <a:solidFill>
                  <a:schemeClr val="dk1"/>
                </a:solidFill>
                <a:latin typeface="Roboto Condensed"/>
              </a:rPr>
              <a:t>Quantidade de viagens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pt-BR" b="0" i="0" u="none">
                <a:solidFill>
                  <a:schemeClr val="dk1"/>
                </a:solidFill>
                <a:latin typeface="Roboto Condensed"/>
              </a:rPr>
              <a:t>10.296 m</a:t>
            </a:r>
            <a:r>
              <a:rPr lang="pt-BR" b="0" i="0" u="none" baseline="30000">
                <a:solidFill>
                  <a:schemeClr val="dk1"/>
                </a:solidFill>
                <a:latin typeface="Roboto Condensed"/>
              </a:rPr>
              <a:t>3 </a:t>
            </a:r>
            <a:r>
              <a:rPr lang="pt-BR" b="0" i="0" u="none">
                <a:solidFill>
                  <a:schemeClr val="dk1"/>
                </a:solidFill>
                <a:latin typeface="Roboto Condensed"/>
              </a:rPr>
              <a:t>÷ 6 m</a:t>
            </a:r>
            <a:r>
              <a:rPr lang="pt-BR" b="0" i="0" u="none" baseline="30000">
                <a:solidFill>
                  <a:schemeClr val="dk1"/>
                </a:solidFill>
                <a:latin typeface="Roboto Condensed"/>
              </a:rPr>
              <a:t>3</a:t>
            </a:r>
            <a:r>
              <a:rPr lang="pt-BR" b="0" i="0" u="none">
                <a:solidFill>
                  <a:schemeClr val="dk1"/>
                </a:solidFill>
                <a:latin typeface="Roboto Condensed"/>
              </a:rPr>
              <a:t>= </a:t>
            </a:r>
            <a:r>
              <a:rPr lang="pt-BR" b="1" i="0" u="none">
                <a:solidFill>
                  <a:schemeClr val="dk1"/>
                </a:solidFill>
                <a:latin typeface="Roboto Condensed"/>
              </a:rPr>
              <a:t>1.760 viagens 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pt-BR" b="1" i="0" u="none">
                <a:solidFill>
                  <a:schemeClr val="dk1"/>
                </a:solidFill>
                <a:latin typeface="Roboto Condensed"/>
              </a:rPr>
              <a:t>b) Dias de trabalho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pt-BR" b="0" i="0" u="none">
                <a:solidFill>
                  <a:schemeClr val="dk1"/>
                </a:solidFill>
                <a:latin typeface="Roboto Condensed"/>
              </a:rPr>
              <a:t>Numero de viagens por dia = 50 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pt-BR" b="0" i="0" u="none">
                <a:solidFill>
                  <a:schemeClr val="dk1"/>
                </a:solidFill>
                <a:latin typeface="Roboto Condensed"/>
              </a:rPr>
              <a:t>Quantidade de dias = 1.760 ÷ 50 = </a:t>
            </a:r>
            <a:r>
              <a:rPr lang="pt-BR" b="1" i="0" u="none">
                <a:solidFill>
                  <a:schemeClr val="dk1"/>
                </a:solidFill>
                <a:latin typeface="Roboto Condensed"/>
              </a:rPr>
              <a:t>35,2 dias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ShapeType="1" noGrp="1"/>
          </p:cNvSpPr>
          <p:nvPr>
            <p:ph type="sldNum"/>
          </p:nvPr>
        </p:nvSpPr>
        <p:spPr bwMode="auto">
          <a:xfrm>
            <a:off x="8077200" y="6353175"/>
            <a:ext cx="2109787" cy="366712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marL="0" lvl="0" indent="0" algn="r">
              <a:spcBef>
                <a:spcPts val="0"/>
              </a:spcBef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fld id="{D038279B-FC19-497E-A7D1-5ADD9CAF016F}" type="slidenum">
              <a:rPr lang="pt-BR" b="1" i="0" u="none">
                <a:solidFill>
                  <a:schemeClr val="dk1"/>
                </a:solidFill>
                <a:latin typeface="Roboto Condensed"/>
              </a:rPr>
              <a:t>*</a:t>
            </a:fld>
            <a:endParaRPr/>
          </a:p>
        </p:txBody>
      </p:sp>
      <p:sp>
        <p:nvSpPr>
          <p:cNvPr id="11267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Estrutura da Aula</a:t>
            </a:r>
            <a:endParaRPr/>
          </a:p>
        </p:txBody>
      </p:sp>
      <p:sp>
        <p:nvSpPr>
          <p:cNvPr id="11268" name="Text Box 2"/>
          <p:cNvSpPr txBox="1">
            <a:spLocks noChangeShapeType="1" noGrp="1"/>
          </p:cNvSpPr>
          <p:nvPr/>
        </p:nvSpPr>
        <p:spPr bwMode="auto">
          <a:xfrm>
            <a:off x="1055687" y="1609724"/>
            <a:ext cx="10872787" cy="4743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400" b="1" i="0" u="none">
                <a:latin typeface="Roboto Condensed"/>
                <a:ea typeface="Roboto Condensed"/>
              </a:rPr>
              <a:t>1.0. Conceitos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400" b="1" i="0" u="none">
                <a:latin typeface="Roboto Condensed"/>
                <a:ea typeface="Roboto Condensed"/>
              </a:rPr>
              <a:t>2.0. Terraplenagem 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400" b="1" i="0" u="none">
                <a:latin typeface="Roboto Condensed"/>
                <a:ea typeface="Roboto Condensed"/>
              </a:rPr>
              <a:t>3.0.Tipos de Talude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400" b="1" i="0" u="none">
                <a:latin typeface="Roboto Condensed"/>
                <a:ea typeface="Roboto Condensed"/>
              </a:rPr>
              <a:t>4.0. Determinação de linhas de offset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400" b="1" i="0" u="none">
                <a:latin typeface="Roboto Condensed"/>
                <a:ea typeface="Roboto Condensed"/>
              </a:rPr>
              <a:t>5.0. Cálculo de volume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400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48131" name="Text Box 2"/>
          <p:cNvSpPr txBox="1">
            <a:spLocks noChangeShapeType="1" noGrp="1"/>
          </p:cNvSpPr>
          <p:nvPr/>
        </p:nvSpPr>
        <p:spPr bwMode="auto">
          <a:xfrm>
            <a:off x="933450" y="2276475"/>
            <a:ext cx="9699625" cy="38163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Roboto Condensed"/>
              </a:rPr>
              <a:t>Rebaixamento de Lençol 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Permitir uso definitivo  de subsolo;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Aumentar as condições estabilidade de solo ou melhorar as condições para movimentação de terra;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Reduzir a carga lateral em estruturas de escoramento; 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Deixar praticamente inalteradas as condições de suporte do terreno subjacente ao apoio da estrutura a ser construída.</a:t>
            </a:r>
            <a:endParaRPr/>
          </a:p>
        </p:txBody>
      </p:sp>
      <p:sp>
        <p:nvSpPr>
          <p:cNvPr id="48132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4813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50179" name="Text Box 2"/>
          <p:cNvSpPr txBox="1">
            <a:spLocks noChangeShapeType="1" noGrp="1"/>
          </p:cNvSpPr>
          <p:nvPr/>
        </p:nvSpPr>
        <p:spPr bwMode="auto">
          <a:xfrm>
            <a:off x="1055687" y="1847850"/>
            <a:ext cx="7920037" cy="36988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Roboto Condensed"/>
              </a:rPr>
              <a:t>Rebaixamento de Lençol 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>
                <a:latin typeface="Roboto Condensed"/>
                <a:ea typeface="Roboto Condensed"/>
              </a:rPr>
              <a:t> </a:t>
            </a:r>
            <a:endParaRPr/>
          </a:p>
        </p:txBody>
      </p:sp>
      <p:sp>
        <p:nvSpPr>
          <p:cNvPr id="50180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50181" name="Picture 2" descr="http://www.ecivilnet.com/images/3p1p.jp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69900" y="3776662"/>
            <a:ext cx="6181725" cy="1868487"/>
          </a:xfrm>
          <a:prstGeom prst="rect">
            <a:avLst/>
          </a:prstGeom>
          <a:noFill/>
        </p:spPr>
      </p:pic>
      <p:pic>
        <p:nvPicPr>
          <p:cNvPr id="50182" name="Picture 2" descr="http://www.ecivilnet.com/images/fig3p8.jpg"/>
          <p:cNvPicPr>
            <a:picLocks noChangeAspect="1" noGrp="1"/>
          </p:cNvPicPr>
          <p:nvPr/>
        </p:nvPicPr>
        <p:blipFill>
          <a:blip r:embed="rId4"/>
          <a:stretch/>
        </p:blipFill>
        <p:spPr bwMode="auto">
          <a:xfrm>
            <a:off x="6838950" y="3578225"/>
            <a:ext cx="4430712" cy="2400300"/>
          </a:xfrm>
          <a:prstGeom prst="rect">
            <a:avLst/>
          </a:prstGeom>
          <a:noFill/>
        </p:spPr>
      </p:pic>
      <p:sp>
        <p:nvSpPr>
          <p:cNvPr id="50183" name="Retângulo 6"/>
          <p:cNvSpPr>
            <a:spLocks noChangeShapeType="1" noGrp="1"/>
          </p:cNvSpPr>
          <p:nvPr/>
        </p:nvSpPr>
        <p:spPr bwMode="auto">
          <a:xfrm>
            <a:off x="1044575" y="2574925"/>
            <a:ext cx="5526087" cy="276225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1200" b="1" i="0" u="none">
                <a:solidFill>
                  <a:schemeClr val="dk1"/>
                </a:solidFill>
                <a:latin typeface="Roboto Condensed"/>
              </a:rPr>
              <a:t>Bombeamento Direto ou Esgotamento de Vala</a:t>
            </a:r>
            <a:endParaRPr/>
          </a:p>
        </p:txBody>
      </p:sp>
      <p:sp>
        <p:nvSpPr>
          <p:cNvPr id="50184" name="Retângulo 7"/>
          <p:cNvSpPr>
            <a:spLocks noChangeShapeType="1" noGrp="1"/>
          </p:cNvSpPr>
          <p:nvPr/>
        </p:nvSpPr>
        <p:spPr bwMode="auto">
          <a:xfrm>
            <a:off x="6570662" y="2573337"/>
            <a:ext cx="6858000" cy="2778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1200" b="1" i="0" u="none">
                <a:solidFill>
                  <a:schemeClr val="dk1"/>
                </a:solidFill>
                <a:latin typeface="Roboto Condensed"/>
              </a:rPr>
              <a:t>Sistema de Rebaixamento com Ponteiras Filtrantes (Well-Points)</a:t>
            </a:r>
            <a:endParaRPr/>
          </a:p>
        </p:txBody>
      </p:sp>
      <p:sp>
        <p:nvSpPr>
          <p:cNvPr id="50185" name="Retângulo 8"/>
          <p:cNvSpPr>
            <a:spLocks noChangeShapeType="1" noGrp="1"/>
          </p:cNvSpPr>
          <p:nvPr/>
        </p:nvSpPr>
        <p:spPr bwMode="auto">
          <a:xfrm>
            <a:off x="10417175" y="6627812"/>
            <a:ext cx="1384300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900">
                <a:solidFill>
                  <a:schemeClr val="dk1"/>
                </a:solidFill>
                <a:latin typeface="Roboto Condensed"/>
              </a:rPr>
              <a:t>http://www.ecivilnet.com/</a:t>
            </a:r>
            <a:endParaRPr/>
          </a:p>
        </p:txBody>
      </p:sp>
      <p:sp>
        <p:nvSpPr>
          <p:cNvPr id="5018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26" name="AutoShape 2" descr="http://www.cuiket.com/imagenes/company_photo/23758_big.jpg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52227" name="Imagem 2" descr="23758_big.jp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92087" y="0"/>
            <a:ext cx="9144000" cy="6858000"/>
          </a:xfrm>
          <a:prstGeom prst="rect">
            <a:avLst/>
          </a:prstGeom>
          <a:noFill/>
        </p:spPr>
      </p:pic>
      <p:sp>
        <p:nvSpPr>
          <p:cNvPr id="52228" name="Retângulo 3"/>
          <p:cNvSpPr>
            <a:spLocks noChangeShapeType="1" noGrp="1"/>
          </p:cNvSpPr>
          <p:nvPr/>
        </p:nvSpPr>
        <p:spPr bwMode="auto">
          <a:xfrm>
            <a:off x="1847850" y="6453187"/>
            <a:ext cx="1049337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latin typeface="Roboto Condensed"/>
              </a:rPr>
              <a:t>galeria.cuiket.com.br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250" name="Shape 76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2209800" y="3863975"/>
            <a:ext cx="4505325" cy="1909762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9600" b="1" i="0" u="none">
                <a:solidFill>
                  <a:schemeClr val="lt1"/>
                </a:solidFill>
                <a:ea typeface="Montserrat"/>
              </a:rPr>
              <a:t>2.</a:t>
            </a:r>
            <a:br>
              <a:rPr lang="pt-BR" sz="9600" b="1" i="0" u="none">
                <a:solidFill>
                  <a:schemeClr val="lt1"/>
                </a:solidFill>
                <a:ea typeface="Montserrat"/>
              </a:rPr>
            </a:br>
            <a:r>
              <a:rPr lang="pt-BR" sz="4000" b="1" i="0" u="none">
                <a:solidFill>
                  <a:schemeClr val="lt1"/>
                </a:solidFill>
                <a:ea typeface="Montserrat"/>
              </a:rPr>
              <a:t>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55299" name="Text Box 2"/>
          <p:cNvSpPr txBox="1">
            <a:spLocks noChangeShapeType="1" noGrp="1"/>
          </p:cNvSpPr>
          <p:nvPr/>
        </p:nvSpPr>
        <p:spPr bwMode="auto">
          <a:xfrm>
            <a:off x="1416050" y="2133600"/>
            <a:ext cx="8424862" cy="29146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marL="342900"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a) Execução manual: até 100 m</a:t>
            </a:r>
            <a:r>
              <a:rPr lang="pt-BR" sz="2000" b="1" i="0" u="none" baseline="30000">
                <a:latin typeface="Roboto Condensed"/>
              </a:rPr>
              <a:t>3</a:t>
            </a:r>
            <a:r>
              <a:rPr lang="pt-BR" sz="2000" b="1" i="0" u="none">
                <a:latin typeface="Roboto Condensed"/>
              </a:rPr>
              <a:t> ou em condições especiais</a:t>
            </a:r>
            <a:endParaRPr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marL="342900"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b) Execução mecânica: </a:t>
            </a:r>
            <a:endParaRPr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Equipamentos de Escavação</a:t>
            </a:r>
            <a:endParaRPr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Equipamentos de Compactação</a:t>
            </a:r>
            <a:endParaRPr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marL="342900" lvl="0" indent="-34290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Equipamentos de Transporte</a:t>
            </a:r>
            <a:endParaRPr/>
          </a:p>
        </p:txBody>
      </p:sp>
      <p:sp>
        <p:nvSpPr>
          <p:cNvPr id="5530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346" name="Picture 4" descr="http://static.habitissimo.com.br/photos/business/big/terraplenagem-maxxi-chapeco-sc_185928.jp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325437" y="147637"/>
            <a:ext cx="8604250" cy="6453187"/>
          </a:xfrm>
          <a:prstGeom prst="rect">
            <a:avLst/>
          </a:prstGeom>
          <a:noFill/>
        </p:spPr>
      </p:pic>
      <p:sp>
        <p:nvSpPr>
          <p:cNvPr id="57347" name="Retângulo 3"/>
          <p:cNvSpPr>
            <a:spLocks noChangeShapeType="1" noGrp="1"/>
          </p:cNvSpPr>
          <p:nvPr/>
        </p:nvSpPr>
        <p:spPr bwMode="auto">
          <a:xfrm>
            <a:off x="338137" y="6600825"/>
            <a:ext cx="1346200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900">
                <a:latin typeface="Roboto Condensed"/>
              </a:rPr>
              <a:t>www.habitissimo.com.br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370" name="Imagem 2" descr="Diagrama&#10;&#10;Descrição gerada automaticamente"/>
          <p:cNvPicPr>
            <a:picLocks noChangeAspect="1" noGrp="1"/>
          </p:cNvPicPr>
          <p:nvPr/>
        </p:nvPicPr>
        <p:blipFill>
          <a:blip r:embed="rId3"/>
          <a:srcRect l="21864" t="22302" r="20122" b="15073"/>
          <a:stretch/>
        </p:blipFill>
        <p:spPr bwMode="auto">
          <a:xfrm>
            <a:off x="5567362" y="2452687"/>
            <a:ext cx="6637337" cy="4037012"/>
          </a:xfrm>
          <a:prstGeom prst="rect">
            <a:avLst/>
          </a:prstGeom>
          <a:noFill/>
        </p:spPr>
      </p:pic>
      <p:pic>
        <p:nvPicPr>
          <p:cNvPr id="58371" name="Imagem 5" descr="Diagrama&#10;&#10;Descrição gerada automaticamente"/>
          <p:cNvPicPr>
            <a:picLocks noChangeAspect="1" noGrp="1"/>
          </p:cNvPicPr>
          <p:nvPr/>
        </p:nvPicPr>
        <p:blipFill>
          <a:blip r:embed="rId4"/>
          <a:srcRect l="24766" t="32026" r="33474" b="5349"/>
          <a:stretch/>
        </p:blipFill>
        <p:spPr bwMode="auto">
          <a:xfrm>
            <a:off x="1343025" y="2327275"/>
            <a:ext cx="4670425" cy="3992562"/>
          </a:xfrm>
          <a:prstGeom prst="rect">
            <a:avLst/>
          </a:prstGeom>
          <a:noFill/>
        </p:spPr>
      </p:pic>
      <p:sp>
        <p:nvSpPr>
          <p:cNvPr id="58372" name="Text Box 2"/>
          <p:cNvSpPr txBox="1">
            <a:spLocks noChangeShapeType="1" noGrp="1"/>
          </p:cNvSpPr>
          <p:nvPr/>
        </p:nvSpPr>
        <p:spPr bwMode="auto">
          <a:xfrm>
            <a:off x="1092200" y="1766887"/>
            <a:ext cx="3779837" cy="267017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Pás Carregadeiras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Lança não tem giro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58373" name="Retângulo 5"/>
          <p:cNvSpPr>
            <a:spLocks noChangeShapeType="1" noGrp="1"/>
          </p:cNvSpPr>
          <p:nvPr/>
        </p:nvSpPr>
        <p:spPr bwMode="auto">
          <a:xfrm>
            <a:off x="8328025" y="6615112"/>
            <a:ext cx="37385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https://essel.com.br/cursos/biblioteca_tecnica/civil/Movimentacao%20de%20terra.pdf</a:t>
            </a:r>
            <a:endParaRPr/>
          </a:p>
        </p:txBody>
      </p:sp>
      <p:sp>
        <p:nvSpPr>
          <p:cNvPr id="58374" name="AutoShape 2" descr="Carregadeiras de Esteira Grandes"/>
          <p:cNvSpPr>
            <a:spLocks noChangeShapeType="1" noGrp="1"/>
          </p:cNvSpPr>
          <p:nvPr/>
        </p:nvSpPr>
        <p:spPr bwMode="auto">
          <a:xfrm>
            <a:off x="1679575" y="-144462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5837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ShapeType="1" noGrp="1"/>
          </p:cNvSpPr>
          <p:nvPr/>
        </p:nvSpPr>
        <p:spPr bwMode="auto">
          <a:xfrm>
            <a:off x="1038225" y="1766887"/>
            <a:ext cx="7002462" cy="267017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Pás Carregadeiras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Podem ser de pneus ou de esteiras;</a:t>
            </a: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Sob pneus tem facilidade de deslocamento sem necessidade de transporte em carretas, mas tem mais facilidade de patinamento;</a:t>
            </a: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Em terreno fracos ou com umidade as esteiras são preferíveis.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60419" name="Retângulo 5"/>
          <p:cNvSpPr>
            <a:spLocks noChangeShapeType="1" noGrp="1"/>
          </p:cNvSpPr>
          <p:nvPr/>
        </p:nvSpPr>
        <p:spPr bwMode="auto">
          <a:xfrm>
            <a:off x="8328025" y="6615112"/>
            <a:ext cx="37385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https://essel.com.br/cursos/biblioteca_tecnica/civil/Movimentacao%20de%20terra.pdf</a:t>
            </a:r>
            <a:endParaRPr/>
          </a:p>
        </p:txBody>
      </p:sp>
      <p:sp>
        <p:nvSpPr>
          <p:cNvPr id="60420" name="AutoShape 2" descr="Carregadeiras de Esteira Grandes"/>
          <p:cNvSpPr>
            <a:spLocks noChangeShapeType="1" noGrp="1"/>
          </p:cNvSpPr>
          <p:nvPr/>
        </p:nvSpPr>
        <p:spPr bwMode="auto">
          <a:xfrm>
            <a:off x="1679575" y="-144462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60421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  <p:pic>
        <p:nvPicPr>
          <p:cNvPr id="60422" name="Imagem 3" descr="Interface gráfica do usuário&#10;&#10;Descrição gerada automaticamente"/>
          <p:cNvPicPr>
            <a:picLocks noChangeAspect="1" noGrp="1"/>
          </p:cNvPicPr>
          <p:nvPr/>
        </p:nvPicPr>
        <p:blipFill>
          <a:blip r:embed="rId3"/>
          <a:srcRect l="37540" t="22302" r="40699" b="18739"/>
          <a:stretch/>
        </p:blipFill>
        <p:spPr bwMode="auto">
          <a:xfrm>
            <a:off x="8059737" y="1465262"/>
            <a:ext cx="3101975" cy="4976812"/>
          </a:xfrm>
          <a:prstGeom prst="rect">
            <a:avLst/>
          </a:prstGeom>
          <a:noFill/>
        </p:spPr>
      </p:pic>
      <p:pic>
        <p:nvPicPr>
          <p:cNvPr id="60423" name="Imagem 6" descr="Uma imagem contendo Interface gráfica do usuário&#10;&#10;Descrição gerada automaticamente"/>
          <p:cNvPicPr>
            <a:picLocks noChangeAspect="1" noGrp="1"/>
          </p:cNvPicPr>
          <p:nvPr/>
        </p:nvPicPr>
        <p:blipFill>
          <a:blip r:embed="rId4"/>
          <a:srcRect l="32314" t="51217" r="28831" b="9084"/>
          <a:stretch/>
        </p:blipFill>
        <p:spPr bwMode="auto">
          <a:xfrm>
            <a:off x="1206500" y="4095750"/>
            <a:ext cx="4608512" cy="264953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2466" name="Picture 6" descr="Carregadeiras de Esteira Grandes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3432175" y="1447800"/>
            <a:ext cx="6553200" cy="4914900"/>
          </a:xfrm>
          <a:prstGeom prst="rect">
            <a:avLst/>
          </a:prstGeom>
          <a:noFill/>
        </p:spPr>
      </p:pic>
      <p:sp>
        <p:nvSpPr>
          <p:cNvPr id="62467" name="Text Box 2"/>
          <p:cNvSpPr txBox="1">
            <a:spLocks noChangeShapeType="1" noGrp="1"/>
          </p:cNvSpPr>
          <p:nvPr/>
        </p:nvSpPr>
        <p:spPr bwMode="auto">
          <a:xfrm>
            <a:off x="1055687" y="1766887"/>
            <a:ext cx="5327650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Pás Carregadeiras de Esteira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62468" name="Retângulo 5"/>
          <p:cNvSpPr>
            <a:spLocks noChangeShapeType="1" noGrp="1"/>
          </p:cNvSpPr>
          <p:nvPr/>
        </p:nvSpPr>
        <p:spPr bwMode="auto">
          <a:xfrm>
            <a:off x="10193337" y="6483350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62469" name="AutoShape 2" descr="Carregadeiras de Esteira Grandes"/>
          <p:cNvSpPr>
            <a:spLocks noChangeShapeType="1" noGrp="1"/>
          </p:cNvSpPr>
          <p:nvPr/>
        </p:nvSpPr>
        <p:spPr bwMode="auto">
          <a:xfrm>
            <a:off x="1679575" y="-144462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6247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64515" name="Text Box 2"/>
          <p:cNvSpPr txBox="1">
            <a:spLocks noChangeShapeType="1" noGrp="1"/>
          </p:cNvSpPr>
          <p:nvPr/>
        </p:nvSpPr>
        <p:spPr bwMode="auto">
          <a:xfrm>
            <a:off x="963612" y="1770062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Pás Carregadeiras de Rodas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64516" name="Retângulo 5"/>
          <p:cNvSpPr>
            <a:spLocks noChangeShapeType="1" noGrp="1"/>
          </p:cNvSpPr>
          <p:nvPr/>
        </p:nvSpPr>
        <p:spPr bwMode="auto">
          <a:xfrm>
            <a:off x="1284287" y="6443662"/>
            <a:ext cx="1085850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64517" name="AutoShape 2" descr="Carregadeiras de Esteira Grandes"/>
          <p:cNvSpPr>
            <a:spLocks noChangeShapeType="1" noGrp="1"/>
          </p:cNvSpPr>
          <p:nvPr/>
        </p:nvSpPr>
        <p:spPr bwMode="auto">
          <a:xfrm>
            <a:off x="1679575" y="-144462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64518" name="Picture 4" descr="Carregadeiras de Rodas Compactas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906712" y="2338387"/>
            <a:ext cx="6026150" cy="4484687"/>
          </a:xfrm>
          <a:prstGeom prst="rect">
            <a:avLst/>
          </a:prstGeom>
          <a:noFill/>
        </p:spPr>
      </p:pic>
      <p:sp>
        <p:nvSpPr>
          <p:cNvPr id="64519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 txBox="1">
            <a:spLocks noChangeShapeType="1" noGrp="1"/>
          </p:cNvSpPr>
          <p:nvPr>
            <p:ph type="sldNum"/>
          </p:nvPr>
        </p:nvSpPr>
        <p:spPr bwMode="auto">
          <a:xfrm>
            <a:off x="8077200" y="6353175"/>
            <a:ext cx="2109787" cy="366712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marL="0" lvl="0" indent="0" algn="r">
              <a:spcBef>
                <a:spcPts val="0"/>
              </a:spcBef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fld id="{D038279B-FC19-497E-A7D1-5ADD9CAF016F}" type="slidenum">
              <a:rPr lang="pt-BR" sz="1800">
                <a:solidFill>
                  <a:schemeClr val="dk1"/>
                </a:solidFill>
                <a:latin typeface="Roboto Condensed"/>
              </a:rPr>
              <a:t>*</a:t>
            </a:fld>
            <a:endParaRPr/>
          </a:p>
        </p:txBody>
      </p:sp>
      <p:sp>
        <p:nvSpPr>
          <p:cNvPr id="13315" name="Espaço Reservado para Texto 4"/>
          <p:cNvSpPr txBox="1">
            <a:spLocks noChangeShapeType="1" noGrp="1"/>
          </p:cNvSpPr>
          <p:nvPr>
            <p:ph type="body"/>
          </p:nvPr>
        </p:nvSpPr>
        <p:spPr bwMode="auto">
          <a:xfrm>
            <a:off x="922337" y="2133600"/>
            <a:ext cx="10693400" cy="3095625"/>
          </a:xfrm>
          <a:prstGeom prst="rect">
            <a:avLst/>
          </a:prstGeom>
        </p:spPr>
        <p:txBody>
          <a:bodyPr lIns="91425" tIns="91425" rIns="91425" bIns="91425" anchor="t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457200" lvl="0" indent="-457200" algn="just">
              <a:spcBef>
                <a:spcPts val="0"/>
              </a:spcBef>
              <a:buChar char="•"/>
              <a:defRPr/>
            </a:pPr>
            <a:r>
              <a:rPr lang="pt-BR" sz="2800">
                <a:ea typeface="Arial Unicode MS"/>
              </a:rPr>
              <a:t>Entender os fundamentos de projeto e execução relacionados à movimentação de terra.</a:t>
            </a:r>
            <a:endParaRPr/>
          </a:p>
        </p:txBody>
      </p:sp>
      <p:sp>
        <p:nvSpPr>
          <p:cNvPr id="1331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Objetivo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562" name="Picture 4" descr="http://s7d2.scene7.com/is/image/Caterpillar/C832317?$cc-g$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511675" y="1835150"/>
            <a:ext cx="6145212" cy="4608512"/>
          </a:xfrm>
          <a:prstGeom prst="rect">
            <a:avLst/>
          </a:prstGeom>
          <a:noFill/>
        </p:spPr>
      </p:pic>
      <p:sp>
        <p:nvSpPr>
          <p:cNvPr id="66563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66564" name="Text Box 2"/>
          <p:cNvSpPr txBox="1">
            <a:spLocks noChangeShapeType="1" noGrp="1"/>
          </p:cNvSpPr>
          <p:nvPr/>
        </p:nvSpPr>
        <p:spPr bwMode="auto">
          <a:xfrm>
            <a:off x="1087437" y="1916112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Minicarregadeira (bobby-cat)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66565" name="Retângulo 5"/>
          <p:cNvSpPr>
            <a:spLocks noChangeShapeType="1" noGrp="1"/>
          </p:cNvSpPr>
          <p:nvPr/>
        </p:nvSpPr>
        <p:spPr bwMode="auto">
          <a:xfrm>
            <a:off x="1087437" y="6229350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6656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ShapeType="1" noGrp="1"/>
          </p:cNvSpPr>
          <p:nvPr/>
        </p:nvSpPr>
        <p:spPr bwMode="auto">
          <a:xfrm>
            <a:off x="1092200" y="1766887"/>
            <a:ext cx="5148262" cy="267017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Escavadeiras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Possuem mecanismos que permitem giro de 360⁰;</a:t>
            </a: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Equipamento trabalha estacionado;</a:t>
            </a:r>
            <a:endParaRPr/>
          </a:p>
          <a:p>
            <a:pPr lvl="0" indent="0" algn="just">
              <a:lnSpc>
                <a:spcPct val="150000"/>
              </a:lnSpc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Geralmente montados sobres esteiras mas também tem versões sobre rodas.</a:t>
            </a:r>
            <a:endParaRPr/>
          </a:p>
          <a:p>
            <a:pPr lvl="0" algn="just">
              <a:lnSpc>
                <a:spcPct val="150000"/>
              </a:lnSpc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68611" name="Retângulo 5"/>
          <p:cNvSpPr>
            <a:spLocks noChangeShapeType="1" noGrp="1"/>
          </p:cNvSpPr>
          <p:nvPr/>
        </p:nvSpPr>
        <p:spPr bwMode="auto">
          <a:xfrm>
            <a:off x="8328025" y="6615112"/>
            <a:ext cx="37385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https://essel.com.br/cursos/biblioteca_tecnica/civil/Movimentacao%20de%20terra.pdf</a:t>
            </a:r>
            <a:endParaRPr/>
          </a:p>
        </p:txBody>
      </p:sp>
      <p:sp>
        <p:nvSpPr>
          <p:cNvPr id="68612" name="AutoShape 2" descr="Carregadeiras de Esteira Grandes"/>
          <p:cNvSpPr>
            <a:spLocks noChangeShapeType="1" noGrp="1"/>
          </p:cNvSpPr>
          <p:nvPr/>
        </p:nvSpPr>
        <p:spPr bwMode="auto">
          <a:xfrm>
            <a:off x="1679575" y="-144462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6861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  <p:pic>
        <p:nvPicPr>
          <p:cNvPr id="68614" name="Imagem 3" descr="Texto&#10;&#10;Descrição gerada automaticamente com confiança baixa"/>
          <p:cNvPicPr>
            <a:picLocks noChangeAspect="1" noGrp="1"/>
          </p:cNvPicPr>
          <p:nvPr/>
        </p:nvPicPr>
        <p:blipFill>
          <a:blip r:embed="rId3"/>
          <a:srcRect l="28251" t="28498" r="24186" b="12171"/>
          <a:stretch/>
        </p:blipFill>
        <p:spPr bwMode="auto">
          <a:xfrm>
            <a:off x="6105525" y="1944687"/>
            <a:ext cx="5688012" cy="40179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70659" name="Text Box 2"/>
          <p:cNvSpPr txBox="1">
            <a:spLocks noChangeShapeType="1" noGrp="1"/>
          </p:cNvSpPr>
          <p:nvPr/>
        </p:nvSpPr>
        <p:spPr bwMode="auto">
          <a:xfrm>
            <a:off x="989012" y="2060575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Escavadeira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70660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pic>
        <p:nvPicPr>
          <p:cNvPr id="70661" name="Picture 2" descr="Escavadeiras Pequenas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511675" y="1700212"/>
            <a:ext cx="5568950" cy="4176712"/>
          </a:xfrm>
          <a:prstGeom prst="rect">
            <a:avLst/>
          </a:prstGeom>
          <a:noFill/>
        </p:spPr>
      </p:pic>
      <p:sp>
        <p:nvSpPr>
          <p:cNvPr id="70662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72707" name="Text Box 2"/>
          <p:cNvSpPr txBox="1">
            <a:spLocks noChangeShapeType="1" noGrp="1"/>
          </p:cNvSpPr>
          <p:nvPr/>
        </p:nvSpPr>
        <p:spPr bwMode="auto">
          <a:xfrm>
            <a:off x="989012" y="1676400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Escavadeira de Rodas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72708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pic>
        <p:nvPicPr>
          <p:cNvPr id="72709" name="Picture 2" descr="http://s7d2.scene7.com/is/image/Caterpillar/C833769?$cc-g$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224337" y="1700212"/>
            <a:ext cx="5616575" cy="4213225"/>
          </a:xfrm>
          <a:prstGeom prst="rect">
            <a:avLst/>
          </a:prstGeom>
          <a:noFill/>
        </p:spPr>
      </p:pic>
      <p:sp>
        <p:nvSpPr>
          <p:cNvPr id="7271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74755" name="Text Box 2"/>
          <p:cNvSpPr txBox="1">
            <a:spLocks noChangeShapeType="1" noGrp="1"/>
          </p:cNvSpPr>
          <p:nvPr/>
        </p:nvSpPr>
        <p:spPr bwMode="auto">
          <a:xfrm>
            <a:off x="1004887" y="1844675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Miniescavadeira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74756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pic>
        <p:nvPicPr>
          <p:cNvPr id="74757" name="Picture 4" descr="Miniescavadeiras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5016500" y="2009775"/>
            <a:ext cx="5616575" cy="4213225"/>
          </a:xfrm>
          <a:prstGeom prst="rect">
            <a:avLst/>
          </a:prstGeom>
          <a:noFill/>
        </p:spPr>
      </p:pic>
      <p:sp>
        <p:nvSpPr>
          <p:cNvPr id="74758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pic>
        <p:nvPicPr>
          <p:cNvPr id="76803" name="Picture 2" descr="http://s7d2.scene7.com/is/image/Caterpillar/C10081686?$cc-g$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3287712" y="1376361"/>
            <a:ext cx="6769100" cy="5076825"/>
          </a:xfrm>
          <a:prstGeom prst="rect">
            <a:avLst/>
          </a:prstGeom>
          <a:noFill/>
        </p:spPr>
      </p:pic>
      <p:sp>
        <p:nvSpPr>
          <p:cNvPr id="76804" name="Text Box 2"/>
          <p:cNvSpPr txBox="1">
            <a:spLocks noChangeShapeType="1" noGrp="1"/>
          </p:cNvSpPr>
          <p:nvPr/>
        </p:nvSpPr>
        <p:spPr bwMode="auto">
          <a:xfrm>
            <a:off x="952500" y="1916112"/>
            <a:ext cx="4314825" cy="42862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Retroescavadeira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76805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7680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850" name="Imagem 6" descr="C833843.jp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3863975" y="1052512"/>
            <a:ext cx="6804025" cy="5103812"/>
          </a:xfrm>
          <a:prstGeom prst="rect">
            <a:avLst/>
          </a:prstGeom>
          <a:noFill/>
        </p:spPr>
      </p:pic>
      <p:sp>
        <p:nvSpPr>
          <p:cNvPr id="78851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78852" name="Text Box 2"/>
          <p:cNvSpPr txBox="1">
            <a:spLocks noChangeShapeType="1" noGrp="1"/>
          </p:cNvSpPr>
          <p:nvPr/>
        </p:nvSpPr>
        <p:spPr bwMode="auto">
          <a:xfrm>
            <a:off x="963612" y="1709737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Escavadeira a cabo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78853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7885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80899" name="Text Box 2"/>
          <p:cNvSpPr txBox="1">
            <a:spLocks noChangeShapeType="1" noGrp="1"/>
          </p:cNvSpPr>
          <p:nvPr/>
        </p:nvSpPr>
        <p:spPr bwMode="auto">
          <a:xfrm>
            <a:off x="1054100" y="1758950"/>
            <a:ext cx="3887787" cy="349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Martelos Hidráulicos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80900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pic>
        <p:nvPicPr>
          <p:cNvPr id="80901" name="Picture 2" descr="Martelos - Escavadeiras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703387" y="2492375"/>
            <a:ext cx="4273550" cy="3211512"/>
          </a:xfrm>
          <a:prstGeom prst="rect">
            <a:avLst/>
          </a:prstGeom>
          <a:noFill/>
        </p:spPr>
      </p:pic>
      <p:sp>
        <p:nvSpPr>
          <p:cNvPr id="80902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80903" name="Imagem 8" descr="C833770.jpg"/>
          <p:cNvPicPr>
            <a:picLocks noChangeAspect="1" noGrp="1"/>
          </p:cNvPicPr>
          <p:nvPr/>
        </p:nvPicPr>
        <p:blipFill>
          <a:blip r:embed="rId4"/>
          <a:stretch/>
        </p:blipFill>
        <p:spPr bwMode="auto">
          <a:xfrm>
            <a:off x="4329112" y="1125537"/>
            <a:ext cx="6143625" cy="4606925"/>
          </a:xfrm>
          <a:prstGeom prst="rect">
            <a:avLst/>
          </a:prstGeom>
          <a:noFill/>
        </p:spPr>
      </p:pic>
      <p:sp>
        <p:nvSpPr>
          <p:cNvPr id="8090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Equipamentos de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://s7d2.scene7.com/is/image/Caterpillar/C574644?$cc-g$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716462" y="1943100"/>
            <a:ext cx="6553200" cy="4914900"/>
          </a:xfrm>
          <a:prstGeom prst="rect">
            <a:avLst/>
          </a:prstGeom>
          <a:noFill/>
        </p:spPr>
      </p:pic>
      <p:sp>
        <p:nvSpPr>
          <p:cNvPr id="82947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82948" name="Text Box 2"/>
          <p:cNvSpPr txBox="1">
            <a:spLocks noChangeShapeType="1" noGrp="1"/>
          </p:cNvSpPr>
          <p:nvPr/>
        </p:nvSpPr>
        <p:spPr bwMode="auto">
          <a:xfrm>
            <a:off x="1055687" y="1533525"/>
            <a:ext cx="5472112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Roletes Vibratórios tipo </a:t>
            </a:r>
            <a:r>
              <a:rPr lang="pt-BR" sz="1800" b="1" i="1" u="none">
                <a:latin typeface="Roboto Condensed"/>
              </a:rPr>
              <a:t>padfoot</a:t>
            </a:r>
            <a:r>
              <a:rPr lang="pt-BR" sz="1800" b="1" i="0" u="none">
                <a:latin typeface="Roboto Condensed"/>
              </a:rPr>
              <a:t> ou pé-de-carneiro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</a:rPr>
              <a:t>- Áreas de aterro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82949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82950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82951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84995" name="Text Box 2"/>
          <p:cNvSpPr txBox="1">
            <a:spLocks noChangeShapeType="1" noGrp="1"/>
          </p:cNvSpPr>
          <p:nvPr/>
        </p:nvSpPr>
        <p:spPr bwMode="auto">
          <a:xfrm>
            <a:off x="989012" y="1735137"/>
            <a:ext cx="3887787" cy="7302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</a:rPr>
              <a:t>Roletes Vibratórios Lisos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</a:rPr>
              <a:t>- Acabamento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84996" name="Retângulo 5"/>
          <p:cNvSpPr>
            <a:spLocks noChangeShapeType="1" noGrp="1"/>
          </p:cNvSpPr>
          <p:nvPr/>
        </p:nvSpPr>
        <p:spPr bwMode="auto">
          <a:xfrm>
            <a:off x="1847850" y="6237287"/>
            <a:ext cx="1084262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http://www.cat.com/</a:t>
            </a:r>
            <a:endParaRPr/>
          </a:p>
        </p:txBody>
      </p:sp>
      <p:sp>
        <p:nvSpPr>
          <p:cNvPr id="84997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84998" name="Imagem 7" descr="C830950.jp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4727575" y="1268412"/>
            <a:ext cx="5673725" cy="4256087"/>
          </a:xfrm>
          <a:prstGeom prst="rect">
            <a:avLst/>
          </a:prstGeom>
          <a:noFill/>
        </p:spPr>
      </p:pic>
      <p:sp>
        <p:nvSpPr>
          <p:cNvPr id="84999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2" name="Shape 76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2209800" y="3863975"/>
            <a:ext cx="4505325" cy="1909762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9600" b="1" i="0" u="none">
                <a:solidFill>
                  <a:schemeClr val="lt1"/>
                </a:solidFill>
                <a:ea typeface="Montserrat"/>
              </a:rPr>
              <a:t>1.</a:t>
            </a:r>
            <a:br>
              <a:rPr lang="pt-BR" sz="9600" b="1" i="0" u="none">
                <a:solidFill>
                  <a:schemeClr val="lt1"/>
                </a:solidFill>
                <a:ea typeface="Montserrat"/>
              </a:rPr>
            </a:br>
            <a:r>
              <a:rPr lang="pt-BR" sz="5400" b="1" i="0" u="none">
                <a:solidFill>
                  <a:schemeClr val="lt1"/>
                </a:solidFill>
                <a:ea typeface="Montserrat"/>
              </a:rPr>
              <a:t>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87043" name="Text Box 2"/>
          <p:cNvSpPr txBox="1">
            <a:spLocks noChangeShapeType="1" noGrp="1"/>
          </p:cNvSpPr>
          <p:nvPr/>
        </p:nvSpPr>
        <p:spPr bwMode="auto">
          <a:xfrm>
            <a:off x="1014412" y="1651000"/>
            <a:ext cx="3887787" cy="136683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Caminhão Basculante Trucado</a:t>
            </a:r>
            <a:endParaRPr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</a:rPr>
              <a:t>Caminhão Basculante Toco</a:t>
            </a:r>
            <a:endParaRPr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marL="285750" lvl="0" indent="-285750" algn="just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87044" name="Retângulo 5"/>
          <p:cNvSpPr>
            <a:spLocks noChangeShapeType="1" noGrp="1"/>
          </p:cNvSpPr>
          <p:nvPr/>
        </p:nvSpPr>
        <p:spPr bwMode="auto">
          <a:xfrm>
            <a:off x="9134475" y="6443662"/>
            <a:ext cx="1384300" cy="21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800">
                <a:solidFill>
                  <a:schemeClr val="dk1"/>
                </a:solidFill>
                <a:latin typeface="Roboto Condensed"/>
              </a:rPr>
              <a:t>https://carros.mitula.com.br/</a:t>
            </a:r>
            <a:endParaRPr/>
          </a:p>
        </p:txBody>
      </p:sp>
      <p:sp>
        <p:nvSpPr>
          <p:cNvPr id="87045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pic>
        <p:nvPicPr>
          <p:cNvPr id="87046" name="Picture 2" descr="http://www.lafaetelocacao.com.br/pt/wp-content/uploads/caminhao-basculante3.pn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612775" y="3194050"/>
            <a:ext cx="4691062" cy="3149600"/>
          </a:xfrm>
          <a:prstGeom prst="rect">
            <a:avLst/>
          </a:prstGeom>
          <a:noFill/>
        </p:spPr>
      </p:pic>
      <p:sp>
        <p:nvSpPr>
          <p:cNvPr id="87047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  <p:pic>
        <p:nvPicPr>
          <p:cNvPr id="87048" name="Picture 10" descr="Carros caminhao basculante toco usados - Mitula Carros"/>
          <p:cNvPicPr>
            <a:picLocks noChangeAspect="1" noGrp="1"/>
          </p:cNvPicPr>
          <p:nvPr/>
        </p:nvPicPr>
        <p:blipFill>
          <a:blip r:embed="rId4"/>
          <a:stretch/>
        </p:blipFill>
        <p:spPr bwMode="auto">
          <a:xfrm>
            <a:off x="6688137" y="3532187"/>
            <a:ext cx="3846512" cy="28844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89091" name="Text Box 2"/>
          <p:cNvSpPr txBox="1">
            <a:spLocks noChangeShapeType="1" noGrp="1"/>
          </p:cNvSpPr>
          <p:nvPr/>
        </p:nvSpPr>
        <p:spPr bwMode="auto">
          <a:xfrm>
            <a:off x="1055687" y="2060575"/>
            <a:ext cx="5616575" cy="3600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Roboto Condensed"/>
              </a:rPr>
              <a:t>Contratação de Movimentação de Terra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Roboto Condensed"/>
              </a:rPr>
              <a:t> Empreitada global;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Roboto Condensed"/>
              </a:rPr>
              <a:t> Empreitada por viagem ou volume;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Roboto Condensed"/>
              </a:rPr>
              <a:t> Aluguel de equipamentos.</a:t>
            </a:r>
            <a:endParaRPr/>
          </a:p>
        </p:txBody>
      </p:sp>
      <p:sp>
        <p:nvSpPr>
          <p:cNvPr id="89092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8909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91139" name="Text Box 2"/>
          <p:cNvSpPr txBox="1">
            <a:spLocks noChangeShapeType="1" noGrp="1"/>
          </p:cNvSpPr>
          <p:nvPr/>
        </p:nvSpPr>
        <p:spPr bwMode="auto">
          <a:xfrm>
            <a:off x="1200150" y="2349500"/>
            <a:ext cx="9575800" cy="3600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Roboto Condensed"/>
              </a:rPr>
              <a:t>Contratação de Movimentação de Terra:  Empreitada Global</a:t>
            </a:r>
            <a:r>
              <a:rPr lang="pt-BR" sz="2000">
                <a:latin typeface="Roboto Condensed"/>
                <a:ea typeface="Roboto Condensed"/>
              </a:rPr>
              <a:t>;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O contratado busca a maior produtividade possível, com máxima otimização do volume transportado por caminhão;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O contratante deve se preocupar com o excesso de material nos caminhões, pois isso pode gerar problemas de vizinhança;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Especificação de aterro e escavação devem ser verificadas.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91140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91141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86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93187" name="Text Box 2"/>
          <p:cNvSpPr txBox="1">
            <a:spLocks noChangeShapeType="1" noGrp="1"/>
          </p:cNvSpPr>
          <p:nvPr/>
        </p:nvSpPr>
        <p:spPr bwMode="auto">
          <a:xfrm>
            <a:off x="976312" y="2276475"/>
            <a:ext cx="7920037" cy="3600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Roboto Condensed"/>
              </a:rPr>
              <a:t>Contratação de Movimentação de Terra:  Empreitada por Viagem</a:t>
            </a:r>
            <a:r>
              <a:rPr lang="pt-BR" sz="2000">
                <a:latin typeface="Roboto Condensed"/>
                <a:ea typeface="Roboto Condensed"/>
              </a:rPr>
              <a:t>;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O contratante deve estar atento aos caminhões com capacidade ociosa;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Controle rigoroso do número de viagens.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93188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93189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95235" name="Text Box 2"/>
          <p:cNvSpPr txBox="1">
            <a:spLocks noChangeShapeType="1" noGrp="1"/>
          </p:cNvSpPr>
          <p:nvPr/>
        </p:nvSpPr>
        <p:spPr bwMode="auto">
          <a:xfrm>
            <a:off x="1200150" y="2276475"/>
            <a:ext cx="7920037" cy="3600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Roboto Condensed"/>
              </a:rPr>
              <a:t>Contratação de Movimentação de Terra:  Aluguel de Equipamentos</a:t>
            </a: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O contratante deve estar atento aos caminhões com capacidade ociosa;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>
                <a:latin typeface="Roboto Condensed"/>
                <a:ea typeface="Roboto Condensed"/>
              </a:rPr>
              <a:t> Também deve estar atento à lentidão na execução dos serviços;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95236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95237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 txBox="1">
            <a:spLocks noChangeShapeType="1" noGrp="1"/>
          </p:cNvSpPr>
          <p:nvPr/>
        </p:nvSpPr>
        <p:spPr bwMode="auto">
          <a:xfrm>
            <a:off x="1827212" y="198437"/>
            <a:ext cx="8229600" cy="709612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sz="2400" b="1" i="0" u="none">
                <a:solidFill>
                  <a:srgbClr val="FFFFFF"/>
                </a:solidFill>
                <a:latin typeface="Roboto Condensed"/>
              </a:rPr>
              <a:t>1.0. Serviços Preliminares</a:t>
            </a:r>
            <a:endParaRPr/>
          </a:p>
        </p:txBody>
      </p:sp>
      <p:sp>
        <p:nvSpPr>
          <p:cNvPr id="97283" name="Text Box 2"/>
          <p:cNvSpPr txBox="1">
            <a:spLocks noChangeShapeType="1" noGrp="1"/>
          </p:cNvSpPr>
          <p:nvPr/>
        </p:nvSpPr>
        <p:spPr bwMode="auto">
          <a:xfrm>
            <a:off x="1055687" y="2205037"/>
            <a:ext cx="7920037" cy="360045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Roboto Condensed"/>
              </a:rPr>
              <a:t>Terraplenagem</a:t>
            </a: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Roboto Condensed"/>
              </a:rPr>
              <a:t> </a:t>
            </a:r>
            <a:r>
              <a:rPr lang="pt-BR" sz="1800">
                <a:latin typeface="Roboto Condensed"/>
                <a:ea typeface="Roboto Condensed"/>
              </a:rPr>
              <a:t>Atenção especial às inclinações de taludes definitivos e provisórios;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Roboto Condensed"/>
              </a:rPr>
              <a:t> Controle da cota final;</a:t>
            </a:r>
            <a:endParaRPr/>
          </a:p>
          <a:p>
            <a:pPr lvl="0" indent="0" algn="just">
              <a:buChar char="-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  <a:p>
            <a:pPr lvl="0" algn="just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Roboto Condensed"/>
              </a:rPr>
              <a:t>- Levar em consideração a remoção dos taludes provisórios, se necessário.</a:t>
            </a:r>
            <a:endParaRPr/>
          </a:p>
        </p:txBody>
      </p:sp>
      <p:sp>
        <p:nvSpPr>
          <p:cNvPr id="97284" name="AutoShape 4" descr="http://s7d2.scene7.com/is/image/Caterpillar/C833770?$cc-g$"/>
          <p:cNvSpPr>
            <a:spLocks noChangeShapeType="1" noGrp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>
              <a:defRPr/>
            </a:pPr>
            <a:endParaRPr sz="1400"/>
          </a:p>
        </p:txBody>
      </p:sp>
      <p:sp>
        <p:nvSpPr>
          <p:cNvPr id="9728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2.0. Terraplenagem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30" name="Shape 76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2209800" y="3863975"/>
            <a:ext cx="4505325" cy="1909762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9600" b="1" i="0" u="none">
                <a:solidFill>
                  <a:schemeClr val="lt1"/>
                </a:solidFill>
                <a:ea typeface="Montserrat"/>
              </a:rPr>
              <a:t>3.</a:t>
            </a:r>
            <a:br>
              <a:rPr lang="pt-BR" sz="9600" b="1" i="0" u="none">
                <a:solidFill>
                  <a:schemeClr val="lt1"/>
                </a:solidFill>
                <a:ea typeface="Montserrat"/>
              </a:rPr>
            </a:br>
            <a:r>
              <a:rPr lang="pt-BR" sz="5400" b="1" i="0" u="none">
                <a:solidFill>
                  <a:schemeClr val="lt1"/>
                </a:solidFill>
                <a:ea typeface="Montserrat"/>
              </a:rPr>
              <a:t>Taludes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78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101379" name="Text Box 2"/>
          <p:cNvSpPr txBox="1">
            <a:spLocks noChangeShapeType="1" noGrp="1"/>
          </p:cNvSpPr>
          <p:nvPr/>
        </p:nvSpPr>
        <p:spPr bwMode="auto">
          <a:xfrm>
            <a:off x="1847850" y="1116012"/>
            <a:ext cx="8099425" cy="369093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20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sp>
        <p:nvSpPr>
          <p:cNvPr id="101380" name="Text Box 3"/>
          <p:cNvSpPr txBox="1">
            <a:spLocks noChangeShapeType="1" noGrp="1"/>
          </p:cNvSpPr>
          <p:nvPr/>
        </p:nvSpPr>
        <p:spPr bwMode="auto">
          <a:xfrm>
            <a:off x="1055687" y="1557337"/>
            <a:ext cx="8099425" cy="496252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Arial Unicode MS"/>
              </a:rPr>
              <a:t>Talude</a:t>
            </a:r>
            <a:endParaRPr/>
          </a:p>
          <a:p>
            <a:pPr lvl="0" indent="0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Arial Unicode MS"/>
              </a:rPr>
              <a:t>Superfícies inclinadas resultantes de um corte ou aterro.</a:t>
            </a:r>
            <a:endParaRPr/>
          </a:p>
          <a:p>
            <a:pPr lvl="0" indent="0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Arial Unicode MS"/>
              </a:rPr>
              <a:t>Um talude na proporção 2:3 significa que a cada 3 m de avanço no plano</a:t>
            </a:r>
            <a:endParaRPr/>
          </a:p>
          <a:p>
            <a:pPr lvl="0" indent="0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Arial Unicode MS"/>
              </a:rPr>
              <a:t>horizontal teremos 2 m no plano vertical.</a:t>
            </a:r>
            <a:endParaRPr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Arial Unicode MS"/>
              </a:rPr>
              <a:t>Ponto de off- set</a:t>
            </a:r>
            <a:endParaRPr/>
          </a:p>
          <a:p>
            <a:pPr lvl="0" indent="0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Arial Unicode MS"/>
              </a:rPr>
              <a:t>Ponto onde o talude se encontra com a superfície original do terreno</a:t>
            </a:r>
            <a:r>
              <a:rPr lang="pt-BR" sz="1800" b="1" i="0" u="none">
                <a:latin typeface="Roboto Condensed"/>
                <a:ea typeface="Arial Unicode MS"/>
              </a:rPr>
              <a:t>. </a:t>
            </a:r>
            <a:r>
              <a:rPr lang="pt-BR" sz="1800">
                <a:latin typeface="Roboto Condensed"/>
                <a:ea typeface="Arial Unicode MS"/>
              </a:rPr>
              <a:t>(ALVAREZ et al)</a:t>
            </a:r>
            <a:endParaRPr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Arial Unicode MS"/>
              </a:rPr>
              <a:t>Linhas de Ofsset</a:t>
            </a:r>
            <a:endParaRPr/>
          </a:p>
          <a:p>
            <a:pPr lvl="0" indent="0">
              <a:buChar char="•"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>
                <a:latin typeface="Roboto Condensed"/>
                <a:ea typeface="Arial Unicode MS"/>
              </a:rPr>
              <a:t>Lugar geométrico dos pontos de off-set (ALVAREZ et al)</a:t>
            </a:r>
            <a:endParaRPr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800"/>
          </a:p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pic>
        <p:nvPicPr>
          <p:cNvPr id="101381" name="Picture 4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252662" y="3284537"/>
            <a:ext cx="3419475" cy="1069975"/>
          </a:xfrm>
          <a:prstGeom prst="rect">
            <a:avLst/>
          </a:prstGeom>
          <a:noFill/>
        </p:spPr>
      </p:pic>
      <p:sp>
        <p:nvSpPr>
          <p:cNvPr id="101382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3.0. Taludes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426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92087" y="0"/>
            <a:ext cx="9144000" cy="6858000"/>
          </a:xfrm>
          <a:prstGeom prst="rect">
            <a:avLst/>
          </a:prstGeom>
          <a:noFill/>
        </p:spPr>
      </p:pic>
      <p:sp>
        <p:nvSpPr>
          <p:cNvPr id="103427" name="Text Box 2"/>
          <p:cNvSpPr txBox="1">
            <a:spLocks noChangeShapeType="1" noGrp="1"/>
          </p:cNvSpPr>
          <p:nvPr/>
        </p:nvSpPr>
        <p:spPr bwMode="auto">
          <a:xfrm>
            <a:off x="10056812" y="6554787"/>
            <a:ext cx="1079500" cy="303212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000">
                <a:solidFill>
                  <a:srgbClr val="333333"/>
                </a:solidFill>
                <a:latin typeface="Roboto Condensed"/>
              </a:rPr>
              <a:t>Google images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474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1903412" y="3138487"/>
            <a:ext cx="7742237" cy="2608262"/>
          </a:xfrm>
          <a:prstGeom prst="rect">
            <a:avLst/>
          </a:prstGeom>
          <a:noFill/>
        </p:spPr>
      </p:pic>
      <p:sp>
        <p:nvSpPr>
          <p:cNvPr id="105475" name="Text Box 2"/>
          <p:cNvSpPr txBox="1">
            <a:spLocks noChangeShapeType="1" noGrp="1"/>
          </p:cNvSpPr>
          <p:nvPr/>
        </p:nvSpPr>
        <p:spPr bwMode="auto">
          <a:xfrm>
            <a:off x="1055687" y="1993900"/>
            <a:ext cx="3240087" cy="303212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Taludes de Corte</a:t>
            </a:r>
            <a:endParaRPr/>
          </a:p>
        </p:txBody>
      </p:sp>
      <p:sp>
        <p:nvSpPr>
          <p:cNvPr id="105476" name="Text Box 3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2.0. Tipos de talude</a:t>
            </a:r>
            <a:endParaRPr/>
          </a:p>
        </p:txBody>
      </p:sp>
      <p:sp>
        <p:nvSpPr>
          <p:cNvPr id="105477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3.0. Taludes</a:t>
            </a:r>
            <a:endParaRPr/>
          </a:p>
        </p:txBody>
      </p:sp>
      <p:sp>
        <p:nvSpPr>
          <p:cNvPr id="105478" name="CaixaDeTexto 7"/>
          <p:cNvSpPr txBox="1">
            <a:spLocks noChangeShapeType="1" noGrp="1"/>
          </p:cNvSpPr>
          <p:nvPr/>
        </p:nvSpPr>
        <p:spPr bwMode="auto">
          <a:xfrm>
            <a:off x="1416050" y="6372225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17411" name="CaixaDeTexto 6"/>
          <p:cNvSpPr txBox="1">
            <a:spLocks noChangeShapeType="1" noGrp="1"/>
          </p:cNvSpPr>
          <p:nvPr/>
        </p:nvSpPr>
        <p:spPr bwMode="auto">
          <a:xfrm>
            <a:off x="922337" y="1841500"/>
            <a:ext cx="10574337" cy="44005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Movimentação de Terra</a:t>
            </a:r>
            <a:endParaRPr/>
          </a:p>
          <a:p>
            <a:pPr lvl="0">
              <a:defRPr/>
            </a:pPr>
            <a:endParaRPr lang="en-US" sz="2000"/>
          </a:p>
          <a:p>
            <a:pPr lvl="0">
              <a:defRPr/>
            </a:pPr>
            <a:r>
              <a:rPr lang="pt-BR" sz="2000">
                <a:latin typeface="Roboto Condensed"/>
                <a:ea typeface="Arial Unicode MS"/>
              </a:rPr>
              <a:t>Conjunto de operações que tem por objeto alterações da conformação topográfica original do terreno, incluindo as operações de:</a:t>
            </a:r>
            <a:endParaRPr/>
          </a:p>
          <a:p>
            <a:pPr lvl="0">
              <a:defRPr/>
            </a:pPr>
            <a:endParaRPr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escavação;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 carga;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 transporte;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 descarga;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 compactação.</a:t>
            </a:r>
            <a:endParaRPr/>
          </a:p>
        </p:txBody>
      </p:sp>
      <p:sp>
        <p:nvSpPr>
          <p:cNvPr id="17412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22" name="Text Box 1"/>
          <p:cNvSpPr txBox="1">
            <a:spLocks noChangeShapeType="1" noGrp="1"/>
          </p:cNvSpPr>
          <p:nvPr/>
        </p:nvSpPr>
        <p:spPr bwMode="auto">
          <a:xfrm>
            <a:off x="922337" y="1844675"/>
            <a:ext cx="8280400" cy="4897437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Taludes de Corte</a:t>
            </a:r>
            <a:endParaRPr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/>
          </a:p>
          <a:p>
            <a:pPr lvl="0"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pic>
        <p:nvPicPr>
          <p:cNvPr id="107523" name="Picture 4" descr="http://dc244.4shared.com/doc/-7a9xuwa/preview_html_m5fd203fe.png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351087" y="2625725"/>
            <a:ext cx="5761037" cy="3581400"/>
          </a:xfrm>
          <a:prstGeom prst="rect">
            <a:avLst/>
          </a:prstGeom>
          <a:noFill/>
        </p:spPr>
      </p:pic>
      <p:sp>
        <p:nvSpPr>
          <p:cNvPr id="10752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3.0. Taludes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70" name="Text Box 1"/>
          <p:cNvSpPr txBox="1">
            <a:spLocks noChangeShapeType="1" noGrp="1"/>
          </p:cNvSpPr>
          <p:nvPr/>
        </p:nvSpPr>
        <p:spPr bwMode="auto">
          <a:xfrm>
            <a:off x="935037" y="1825625"/>
            <a:ext cx="3240087" cy="303212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Taludes de aterro</a:t>
            </a:r>
            <a:endParaRPr/>
          </a:p>
        </p:txBody>
      </p:sp>
      <p:sp>
        <p:nvSpPr>
          <p:cNvPr id="109571" name="Text Box 2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2.0. Tipos de talude</a:t>
            </a:r>
            <a:endParaRPr/>
          </a:p>
        </p:txBody>
      </p:sp>
      <p:pic>
        <p:nvPicPr>
          <p:cNvPr id="109572" name="Picture 4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555875" y="3340100"/>
            <a:ext cx="6902450" cy="2543175"/>
          </a:xfrm>
          <a:prstGeom prst="rect">
            <a:avLst/>
          </a:prstGeom>
          <a:noFill/>
        </p:spPr>
      </p:pic>
      <p:sp>
        <p:nvSpPr>
          <p:cNvPr id="109573" name="CaixaDeTexto 6"/>
          <p:cNvSpPr txBox="1">
            <a:spLocks noChangeShapeType="1" noGrp="1"/>
          </p:cNvSpPr>
          <p:nvPr/>
        </p:nvSpPr>
        <p:spPr bwMode="auto">
          <a:xfrm>
            <a:off x="9696450" y="6453187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  <p:sp>
        <p:nvSpPr>
          <p:cNvPr id="10957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3.0. Taludes</a:t>
            </a:r>
            <a:endParaRPr/>
          </a:p>
        </p:txBody>
      </p:sp>
      <p:sp>
        <p:nvSpPr>
          <p:cNvPr id="109575" name="CaixaDeTexto 9"/>
          <p:cNvSpPr txBox="1">
            <a:spLocks noChangeShapeType="1" noGrp="1"/>
          </p:cNvSpPr>
          <p:nvPr/>
        </p:nvSpPr>
        <p:spPr bwMode="auto">
          <a:xfrm>
            <a:off x="906462" y="2057400"/>
            <a:ext cx="10948987" cy="55403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pt-BR" sz="1600">
                <a:latin typeface="Roboto Condensed"/>
              </a:rPr>
              <a:t>Tendem a ser menos inclinados  que os talude de corte pois têm menos estabilidade que o terreno natural.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618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424112" y="2851150"/>
            <a:ext cx="7343775" cy="3371850"/>
          </a:xfrm>
          <a:prstGeom prst="rect">
            <a:avLst/>
          </a:prstGeom>
          <a:noFill/>
        </p:spPr>
      </p:pic>
      <p:sp>
        <p:nvSpPr>
          <p:cNvPr id="111619" name="Text Box 2"/>
          <p:cNvSpPr txBox="1">
            <a:spLocks noChangeShapeType="1" noGrp="1"/>
          </p:cNvSpPr>
          <p:nvPr/>
        </p:nvSpPr>
        <p:spPr bwMode="auto">
          <a:xfrm>
            <a:off x="922337" y="1874837"/>
            <a:ext cx="3240087" cy="30480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Arial Unicode MS"/>
              </a:rPr>
              <a:t>Taludes de seção mista</a:t>
            </a:r>
            <a:endParaRPr/>
          </a:p>
        </p:txBody>
      </p:sp>
      <p:sp>
        <p:nvSpPr>
          <p:cNvPr id="111620" name="Text Box 3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2.0. Tipos de talude</a:t>
            </a:r>
            <a:endParaRPr/>
          </a:p>
        </p:txBody>
      </p:sp>
      <p:sp>
        <p:nvSpPr>
          <p:cNvPr id="111621" name="CaixaDeTexto 6"/>
          <p:cNvSpPr txBox="1">
            <a:spLocks noChangeShapeType="1" noGrp="1"/>
          </p:cNvSpPr>
          <p:nvPr/>
        </p:nvSpPr>
        <p:spPr bwMode="auto">
          <a:xfrm>
            <a:off x="1190625" y="6453187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  <p:sp>
        <p:nvSpPr>
          <p:cNvPr id="111622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3.0. Taludes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666" name="Shape 76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1127125" y="3863975"/>
            <a:ext cx="5588000" cy="1909762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9600" b="1" i="0" u="none">
                <a:solidFill>
                  <a:schemeClr val="lt1"/>
                </a:solidFill>
                <a:ea typeface="Montserrat"/>
              </a:rPr>
              <a:t>4.</a:t>
            </a:r>
            <a:br>
              <a:rPr lang="pt-BR" sz="9600" b="1" i="0" u="none">
                <a:solidFill>
                  <a:schemeClr val="lt1"/>
                </a:solidFill>
                <a:ea typeface="Montserrat"/>
              </a:rPr>
            </a:br>
            <a:r>
              <a:rPr lang="pt-BR" sz="5400" b="1" i="0" u="none">
                <a:solidFill>
                  <a:schemeClr val="lt1"/>
                </a:solidFill>
                <a:ea typeface="Montserrat"/>
              </a:rPr>
              <a:t>Determinação de Linhas de Offset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714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566987" y="2252662"/>
            <a:ext cx="7324725" cy="4286250"/>
          </a:xfrm>
          <a:prstGeom prst="rect">
            <a:avLst/>
          </a:prstGeom>
          <a:noFill/>
        </p:spPr>
      </p:pic>
      <p:sp>
        <p:nvSpPr>
          <p:cNvPr id="115715" name="Text Box 2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3.0. Determinação de Linhas de Ofsset</a:t>
            </a:r>
            <a:endParaRPr/>
          </a:p>
        </p:txBody>
      </p:sp>
      <p:sp>
        <p:nvSpPr>
          <p:cNvPr id="11571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4.0. Determinação de Linhas de Offset </a:t>
            </a:r>
            <a:endParaRPr/>
          </a:p>
        </p:txBody>
      </p:sp>
      <p:sp>
        <p:nvSpPr>
          <p:cNvPr id="115717" name="CaixaDeTexto 7"/>
          <p:cNvSpPr txBox="1">
            <a:spLocks noChangeShapeType="1" noGrp="1"/>
          </p:cNvSpPr>
          <p:nvPr/>
        </p:nvSpPr>
        <p:spPr bwMode="auto">
          <a:xfrm>
            <a:off x="1190625" y="6453187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762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424112" y="2009775"/>
            <a:ext cx="7172325" cy="4267200"/>
          </a:xfrm>
          <a:prstGeom prst="rect">
            <a:avLst/>
          </a:prstGeom>
          <a:noFill/>
        </p:spPr>
      </p:pic>
      <p:sp>
        <p:nvSpPr>
          <p:cNvPr id="117763" name="Text Box 4"/>
          <p:cNvSpPr txBox="1">
            <a:spLocks noChangeShapeType="1" noGrp="1"/>
          </p:cNvSpPr>
          <p:nvPr/>
        </p:nvSpPr>
        <p:spPr bwMode="auto">
          <a:xfrm>
            <a:off x="1754187" y="-63500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3.0. Determinação de Linhas de Ofsset</a:t>
            </a:r>
            <a:endParaRPr/>
          </a:p>
        </p:txBody>
      </p:sp>
      <p:sp>
        <p:nvSpPr>
          <p:cNvPr id="117764" name="CaixaDeTexto 6"/>
          <p:cNvSpPr txBox="1">
            <a:spLocks noChangeShapeType="1" noGrp="1"/>
          </p:cNvSpPr>
          <p:nvPr/>
        </p:nvSpPr>
        <p:spPr bwMode="auto">
          <a:xfrm>
            <a:off x="1190625" y="6453187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  <p:sp>
        <p:nvSpPr>
          <p:cNvPr id="11776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4.0. Determinação de Linhas de Offset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810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5313362" y="2717800"/>
            <a:ext cx="5211762" cy="3630612"/>
          </a:xfrm>
          <a:prstGeom prst="rect">
            <a:avLst/>
          </a:prstGeom>
          <a:noFill/>
        </p:spPr>
      </p:pic>
      <p:pic>
        <p:nvPicPr>
          <p:cNvPr id="119811" name="Picture 2"/>
          <p:cNvPicPr>
            <a:picLocks noChangeAspect="1" noGrp="1"/>
          </p:cNvPicPr>
          <p:nvPr/>
        </p:nvPicPr>
        <p:blipFill>
          <a:blip r:embed="rId4"/>
          <a:stretch/>
        </p:blipFill>
        <p:spPr bwMode="auto">
          <a:xfrm>
            <a:off x="1631950" y="2460625"/>
            <a:ext cx="4019550" cy="904875"/>
          </a:xfrm>
          <a:prstGeom prst="rect">
            <a:avLst/>
          </a:prstGeom>
          <a:noFill/>
        </p:spPr>
      </p:pic>
      <p:sp>
        <p:nvSpPr>
          <p:cNvPr id="119812" name="Text Box 4"/>
          <p:cNvSpPr txBox="1">
            <a:spLocks noChangeShapeType="1" noGrp="1"/>
          </p:cNvSpPr>
          <p:nvPr/>
        </p:nvSpPr>
        <p:spPr bwMode="auto">
          <a:xfrm>
            <a:off x="1074737" y="6348412"/>
            <a:ext cx="3087687" cy="303212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000">
                <a:solidFill>
                  <a:srgbClr val="333333"/>
                </a:solidFill>
                <a:latin typeface="Roboto Condensed"/>
              </a:rPr>
              <a:t>Fonte (Google Imagens)</a:t>
            </a:r>
            <a:endParaRPr/>
          </a:p>
        </p:txBody>
      </p:sp>
      <p:sp>
        <p:nvSpPr>
          <p:cNvPr id="119813" name="Text Box 5"/>
          <p:cNvSpPr txBox="1">
            <a:spLocks noChangeShapeType="1" noGrp="1"/>
          </p:cNvSpPr>
          <p:nvPr/>
        </p:nvSpPr>
        <p:spPr bwMode="auto">
          <a:xfrm>
            <a:off x="1754187" y="-619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3.0. Determinação de Linhas de Ofsset</a:t>
            </a:r>
            <a:endParaRPr/>
          </a:p>
        </p:txBody>
      </p:sp>
      <p:sp>
        <p:nvSpPr>
          <p:cNvPr id="119814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4.0. Determinação de Linhas de Offset </a:t>
            </a:r>
            <a:endParaRPr/>
          </a:p>
        </p:txBody>
      </p:sp>
      <p:sp>
        <p:nvSpPr>
          <p:cNvPr id="119815" name="Text Box 2"/>
          <p:cNvSpPr txBox="1">
            <a:spLocks noChangeShapeType="1" noGrp="1"/>
          </p:cNvSpPr>
          <p:nvPr/>
        </p:nvSpPr>
        <p:spPr bwMode="auto">
          <a:xfrm>
            <a:off x="922337" y="1874837"/>
            <a:ext cx="3240087" cy="304800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800" b="1" i="0" u="none">
                <a:latin typeface="Roboto Condensed"/>
                <a:ea typeface="Arial Unicode MS"/>
              </a:rPr>
              <a:t>Representação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58" name="Shape 76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1127125" y="3863975"/>
            <a:ext cx="5588000" cy="1909762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r">
              <a:spcBef>
                <a:spcPts val="0"/>
              </a:spcBef>
              <a:buNone/>
              <a:defRPr/>
            </a:pPr>
            <a:r>
              <a:rPr lang="pt-BR" sz="9600" b="1" i="0" u="none">
                <a:solidFill>
                  <a:schemeClr val="lt1"/>
                </a:solidFill>
                <a:ea typeface="Montserrat"/>
              </a:rPr>
              <a:t>5.</a:t>
            </a:r>
            <a:br>
              <a:rPr lang="pt-BR" sz="9600" b="1" i="0" u="none">
                <a:solidFill>
                  <a:schemeClr val="lt1"/>
                </a:solidFill>
                <a:ea typeface="Montserrat"/>
              </a:rPr>
            </a:br>
            <a:r>
              <a:rPr lang="pt-BR" sz="5400" b="1" i="0" u="none">
                <a:solidFill>
                  <a:schemeClr val="lt1"/>
                </a:solidFill>
                <a:ea typeface="Montserrat"/>
              </a:rPr>
              <a:t>Cálculo de Volume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ShapeType="1" noGrp="1"/>
          </p:cNvSpPr>
          <p:nvPr/>
        </p:nvSpPr>
        <p:spPr bwMode="auto">
          <a:xfrm>
            <a:off x="1647825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4.0. Cálculo do volume de terra </a:t>
            </a:r>
            <a:endParaRPr/>
          </a:p>
        </p:txBody>
      </p:sp>
      <p:sp>
        <p:nvSpPr>
          <p:cNvPr id="123907" name="Text Box 2"/>
          <p:cNvSpPr txBox="1">
            <a:spLocks noChangeShapeType="1" noGrp="1"/>
          </p:cNvSpPr>
          <p:nvPr/>
        </p:nvSpPr>
        <p:spPr bwMode="auto">
          <a:xfrm>
            <a:off x="1127125" y="1703387"/>
            <a:ext cx="9217025" cy="4587875"/>
          </a:xfrm>
          <a:prstGeom prst="rect">
            <a:avLst/>
          </a:prstGeom>
          <a:noFill/>
        </p:spPr>
        <p:txBody>
          <a:bodyPr lIns="90000" tIns="45000" rIns="90000" bIns="450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latin typeface="Roboto Condensed"/>
              </a:rPr>
              <a:t>Empolamento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Corresponde ao aumento de volume apresentado pelo solo após ser retirado de sua condição original. Varia conforme o tipo de solo.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- Areia e terra vegetal: 20 a 30 %;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- Argila: 25 a 30 %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- Rocha 35 a 50%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latin typeface="Roboto Condensed"/>
              </a:rPr>
              <a:t>Cálculo de volumes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/>
          </a:p>
        </p:txBody>
      </p:sp>
      <p:pic>
        <p:nvPicPr>
          <p:cNvPr id="123908" name="Picture 3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227262" y="4941887"/>
            <a:ext cx="7737475" cy="1555750"/>
          </a:xfrm>
          <a:prstGeom prst="rect">
            <a:avLst/>
          </a:prstGeom>
          <a:noFill/>
        </p:spPr>
      </p:pic>
      <p:sp>
        <p:nvSpPr>
          <p:cNvPr id="123909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5.0. Cálculo de Volume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954" name="Picture 1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855912" y="2027237"/>
            <a:ext cx="5624511" cy="4337050"/>
          </a:xfrm>
          <a:prstGeom prst="rect">
            <a:avLst/>
          </a:prstGeom>
          <a:noFill/>
        </p:spPr>
      </p:pic>
      <p:sp>
        <p:nvSpPr>
          <p:cNvPr id="125955" name="Text Box 2"/>
          <p:cNvSpPr txBox="1">
            <a:spLocks noChangeShapeType="1" noGrp="1"/>
          </p:cNvSpPr>
          <p:nvPr/>
        </p:nvSpPr>
        <p:spPr bwMode="auto">
          <a:xfrm>
            <a:off x="1647825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4.0. Cálculo do volume de terra </a:t>
            </a:r>
            <a:endParaRPr/>
          </a:p>
        </p:txBody>
      </p:sp>
      <p:sp>
        <p:nvSpPr>
          <p:cNvPr id="125956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5.0. Cálculo de Volume</a:t>
            </a:r>
            <a:endParaRPr/>
          </a:p>
        </p:txBody>
      </p:sp>
      <p:sp>
        <p:nvSpPr>
          <p:cNvPr id="125957" name="CaixaDeTexto 5"/>
          <p:cNvSpPr txBox="1">
            <a:spLocks noChangeShapeType="1" noGrp="1"/>
          </p:cNvSpPr>
          <p:nvPr/>
        </p:nvSpPr>
        <p:spPr bwMode="auto">
          <a:xfrm>
            <a:off x="1190625" y="6453187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ALVAREZ ET AL (2003)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19459" name="CaixaDeTexto 6"/>
          <p:cNvSpPr txBox="1">
            <a:spLocks noChangeShapeType="1" noGrp="1"/>
          </p:cNvSpPr>
          <p:nvPr/>
        </p:nvSpPr>
        <p:spPr bwMode="auto">
          <a:xfrm>
            <a:off x="1055687" y="3068637"/>
            <a:ext cx="10574337" cy="181610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>
                <a:latin typeface="Roboto Condensed"/>
                <a:ea typeface="Arial Unicode MS"/>
              </a:rPr>
              <a:t>A esse conjunto de operações damos o nome de </a:t>
            </a:r>
            <a:r>
              <a:rPr lang="pt-BR" sz="3200" b="1" i="0" u="none">
                <a:latin typeface="Roboto Condensed"/>
                <a:ea typeface="Arial Unicode MS"/>
              </a:rPr>
              <a:t>terraplenagem</a:t>
            </a:r>
            <a:r>
              <a:rPr lang="pt-BR" sz="2000">
                <a:latin typeface="Roboto Condensed"/>
                <a:ea typeface="Arial Unicode MS"/>
              </a:rPr>
              <a:t>. Apesar de não ser preferencial admite-se a variante do termo terraplanagem.</a:t>
            </a:r>
            <a:endParaRPr/>
          </a:p>
          <a:p>
            <a:pPr lvl="0">
              <a:defRPr/>
            </a:pPr>
            <a:endParaRPr lang="en-US" sz="2000"/>
          </a:p>
          <a:p>
            <a:pPr lvl="0">
              <a:defRPr/>
            </a:pPr>
            <a:endParaRPr/>
          </a:p>
        </p:txBody>
      </p:sp>
      <p:sp>
        <p:nvSpPr>
          <p:cNvPr id="19460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ShapeType="1" noGrp="1"/>
          </p:cNvSpPr>
          <p:nvPr/>
        </p:nvSpPr>
        <p:spPr bwMode="auto">
          <a:xfrm>
            <a:off x="1847850" y="-7937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4.0. Cálculo do volume de terra </a:t>
            </a:r>
            <a:endParaRPr/>
          </a:p>
        </p:txBody>
      </p:sp>
      <p:sp>
        <p:nvSpPr>
          <p:cNvPr id="12800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6.0. Referências</a:t>
            </a:r>
            <a:endParaRPr/>
          </a:p>
        </p:txBody>
      </p:sp>
      <p:sp>
        <p:nvSpPr>
          <p:cNvPr id="128004" name="Text Box 2"/>
          <p:cNvSpPr txBox="1">
            <a:spLocks noChangeShapeType="1" noGrp="1"/>
          </p:cNvSpPr>
          <p:nvPr/>
        </p:nvSpPr>
        <p:spPr bwMode="auto">
          <a:xfrm>
            <a:off x="925512" y="1778000"/>
            <a:ext cx="11088687" cy="5276850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 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BORGES, Alberto de Campos. </a:t>
            </a:r>
            <a:r>
              <a:rPr lang="pt-BR" sz="1600" b="1" i="0" u="none">
                <a:latin typeface="Roboto Condensed"/>
              </a:rPr>
              <a:t>Topografia Aplicada a Engenharia Civil</a:t>
            </a:r>
            <a:r>
              <a:rPr lang="pt-BR" sz="1600" b="0" i="1" u="none">
                <a:latin typeface="Roboto Condensed"/>
              </a:rPr>
              <a:t>. </a:t>
            </a:r>
            <a:r>
              <a:rPr lang="pt-BR" sz="1600">
                <a:latin typeface="Roboto Condensed"/>
              </a:rPr>
              <a:t>São</a:t>
            </a:r>
            <a:r>
              <a:rPr lang="pt-BR" sz="1600" b="0" i="0" u="sng">
                <a:latin typeface="Roboto Condensed"/>
              </a:rPr>
              <a:t> </a:t>
            </a:r>
            <a:r>
              <a:rPr lang="pt-BR" sz="1600">
                <a:latin typeface="Roboto Condensed"/>
              </a:rPr>
              <a:t>Paulo, Edgard Blucher, 1992. 2. v.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MASCARÓ, J. L</a:t>
            </a:r>
            <a:r>
              <a:rPr lang="pt-BR" sz="1600" b="1" i="0" u="none">
                <a:latin typeface="Roboto Condensed"/>
              </a:rPr>
              <a:t>. Loteamentos Urbanos</a:t>
            </a:r>
            <a:r>
              <a:rPr lang="pt-BR" sz="1600" b="0" i="1" u="none">
                <a:latin typeface="Roboto Condensed"/>
              </a:rPr>
              <a:t>. </a:t>
            </a:r>
            <a:r>
              <a:rPr lang="pt-BR" sz="1600">
                <a:latin typeface="Roboto Condensed"/>
              </a:rPr>
              <a:t>Porto Alegre: Editor L. Mascaró, 2005.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MASCARÓ, J. L.; YOSHINAGA, M. </a:t>
            </a:r>
            <a:r>
              <a:rPr lang="pt-BR" sz="1600" b="1" i="0" u="none">
                <a:latin typeface="Roboto Condensed"/>
              </a:rPr>
              <a:t>Infraestrutura Urbana</a:t>
            </a:r>
            <a:r>
              <a:rPr lang="pt-BR" sz="1600" b="0" i="1" u="none">
                <a:latin typeface="Roboto Condensed"/>
              </a:rPr>
              <a:t>. </a:t>
            </a:r>
            <a:r>
              <a:rPr lang="pt-BR" sz="1600">
                <a:latin typeface="Roboto Condensed"/>
              </a:rPr>
              <a:t>Porto Alegre: +4 Editora :</a:t>
            </a:r>
            <a:r>
              <a:rPr lang="pt-BR" sz="1600" b="0" i="0" u="sng">
                <a:latin typeface="Roboto Condensed"/>
              </a:rPr>
              <a:t> </a:t>
            </a:r>
            <a:r>
              <a:rPr lang="pt-BR" sz="1600">
                <a:latin typeface="Roboto Condensed"/>
              </a:rPr>
              <a:t>L.J. Mascaró, 2005.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DA COSTA, P. S.; FIGUEIREDO, W.C. </a:t>
            </a:r>
            <a:r>
              <a:rPr lang="pt-BR" sz="1600" b="1" i="0" u="none">
                <a:latin typeface="Roboto Condensed"/>
              </a:rPr>
              <a:t>Estradas – Estudos e Projetos</a:t>
            </a:r>
            <a:r>
              <a:rPr lang="pt-BR" sz="1600">
                <a:latin typeface="Roboto Condensed"/>
              </a:rPr>
              <a:t>. Salvador: EDUFBA, 2007.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ROMERO, Adriana Bustos. </a:t>
            </a:r>
            <a:r>
              <a:rPr lang="pt-BR" sz="1600" b="1" i="0" u="none">
                <a:latin typeface="Roboto Condensed"/>
              </a:rPr>
              <a:t>Princípios Bioclimáticos para o Desenho Urbano</a:t>
            </a:r>
            <a:r>
              <a:rPr lang="pt-BR" sz="1600" b="0" i="1" u="none">
                <a:latin typeface="Roboto Condensed"/>
              </a:rPr>
              <a:t>. </a:t>
            </a:r>
            <a:r>
              <a:rPr lang="pt-BR" sz="1600">
                <a:latin typeface="Roboto Condensed"/>
              </a:rPr>
              <a:t>São Paulo: Projeto Editores Associados, 2001.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THUM, Adriane Brill; ERBA, Diego Alfonso (org.). </a:t>
            </a:r>
            <a:r>
              <a:rPr lang="pt-BR" sz="1600" b="1" i="0" u="none">
                <a:latin typeface="Roboto Condensed"/>
              </a:rPr>
              <a:t>Topografia para estudantes de Arquitetura, Engenharia e Geologia. </a:t>
            </a:r>
            <a:r>
              <a:rPr lang="pt-BR" sz="1600">
                <a:latin typeface="Roboto Condensed"/>
              </a:rPr>
              <a:t>São Leopoldo: Unisinos, 2003. 1. v.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endParaRPr lang="en-US" sz="1600"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ALVAREZ, Adriana; BRASILEIRO, Alice; MORGADO, Cláudio; TREVISAN, Rosina. </a:t>
            </a:r>
            <a:r>
              <a:rPr lang="pt-BR" sz="1600" b="1" i="0" u="none">
                <a:latin typeface="Roboto Condensed"/>
              </a:rPr>
              <a:t>Topografia para Arquitetos</a:t>
            </a:r>
            <a:r>
              <a:rPr lang="pt-BR" sz="1600">
                <a:latin typeface="Roboto Condensed"/>
              </a:rPr>
              <a:t>. Rio de Janeiro: Booklink, UFRJ, 2003.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 </a:t>
            </a:r>
            <a:endParaRPr/>
          </a:p>
          <a:p>
            <a:pPr lvl="0" algn="just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>
                <a:latin typeface="Roboto Condensed"/>
              </a:rPr>
              <a:t>Grohmann, C. H., 2008. Introdução ao geoprocessamento e à análise digital de terreno com software livre. Technical report, Instituto de Geociências, Universidade de São Paulo, São Paulo.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50" name="Shape 330"/>
          <p:cNvSpPr>
            <a:spLocks noChangeShapeType="1" noGrp="1"/>
          </p:cNvSpPr>
          <p:nvPr/>
        </p:nvSpPr>
        <p:spPr bwMode="auto">
          <a:xfrm>
            <a:off x="1524000" y="0"/>
            <a:ext cx="9144000" cy="2619375"/>
          </a:xfrm>
          <a:prstGeom prst="rect">
            <a:avLst/>
          </a:prstGeom>
          <a:solidFill>
            <a:schemeClr val="lt1"/>
          </a:solidFill>
        </p:spPr>
        <p:txBody>
          <a:bodyPr lIns="91425" tIns="91425" rIns="91425" bIns="91425" anchor="ctr" anchorCtr="0"/>
          <a:lstStyle/>
          <a:p>
            <a:pPr>
              <a:defRPr/>
            </a:pPr>
            <a:endParaRPr sz="1400"/>
          </a:p>
        </p:txBody>
      </p:sp>
      <p:sp>
        <p:nvSpPr>
          <p:cNvPr id="130051" name="Shape 331"/>
          <p:cNvSpPr txBox="1">
            <a:spLocks noChangeShapeType="1" noGrp="1"/>
          </p:cNvSpPr>
          <p:nvPr>
            <p:ph type="ctrTitle"/>
          </p:nvPr>
        </p:nvSpPr>
        <p:spPr bwMode="auto">
          <a:xfrm>
            <a:off x="2146300" y="536575"/>
            <a:ext cx="7899400" cy="1546225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pt-BR" sz="7200" b="1" i="0" u="none">
                <a:solidFill>
                  <a:srgbClr val="4ECDC4"/>
                </a:solidFill>
                <a:ea typeface="Montserrat"/>
              </a:rPr>
              <a:t>Obrigado</a:t>
            </a:r>
            <a:endParaRPr/>
          </a:p>
        </p:txBody>
      </p:sp>
      <p:sp>
        <p:nvSpPr>
          <p:cNvPr id="130052" name="Shape 332"/>
          <p:cNvSpPr txBox="1">
            <a:spLocks noChangeShapeType="1" noGrp="1"/>
          </p:cNvSpPr>
          <p:nvPr>
            <p:ph type="subTitle"/>
          </p:nvPr>
        </p:nvSpPr>
        <p:spPr bwMode="auto">
          <a:xfrm>
            <a:off x="2225675" y="2917825"/>
            <a:ext cx="8442325" cy="835025"/>
          </a:xfrm>
          <a:prstGeom prst="rect">
            <a:avLst/>
          </a:prstGeom>
        </p:spPr>
        <p:txBody>
          <a:bodyPr lIns="91425" tIns="91425" rIns="91425" bIns="91425" anchor="t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l">
              <a:spcBef>
                <a:spcPts val="0"/>
              </a:spcBef>
              <a:buNone/>
              <a:defRPr/>
            </a:pPr>
            <a:r>
              <a:rPr lang="pt-BR" sz="4000" b="1" i="0" u="none">
                <a:solidFill>
                  <a:srgbClr val="454F5B"/>
                </a:solidFill>
                <a:ea typeface="Montserrat"/>
              </a:rPr>
              <a:t>Dúvidas? </a:t>
            </a:r>
            <a:endParaRPr/>
          </a:p>
        </p:txBody>
      </p:sp>
      <p:sp>
        <p:nvSpPr>
          <p:cNvPr id="130054" name="Shape 334"/>
          <p:cNvSpPr>
            <a:spLocks noChangeShapeType="1" noGrp="1"/>
          </p:cNvSpPr>
          <p:nvPr/>
        </p:nvSpPr>
        <p:spPr bwMode="auto">
          <a:xfrm>
            <a:off x="2336800" y="4100512"/>
            <a:ext cx="1533525" cy="138112"/>
          </a:xfrm>
          <a:prstGeom prst="rect">
            <a:avLst/>
          </a:prstGeom>
          <a:solidFill>
            <a:srgbClr val="454F5B"/>
          </a:solidFill>
        </p:spPr>
        <p:txBody>
          <a:bodyPr lIns="91425" tIns="91425" rIns="91425" bIns="91425" anchor="ctr" anchorCtr="0"/>
          <a:lstStyle/>
          <a:p>
            <a:pPr>
              <a:defRPr/>
            </a:pP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21507" name="CaixaDeTexto 6"/>
          <p:cNvSpPr txBox="1">
            <a:spLocks noChangeShapeType="1" noGrp="1"/>
          </p:cNvSpPr>
          <p:nvPr/>
        </p:nvSpPr>
        <p:spPr bwMode="auto">
          <a:xfrm>
            <a:off x="1055687" y="2133600"/>
            <a:ext cx="10574337" cy="44005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Preparação do terreno</a:t>
            </a:r>
            <a:endParaRPr/>
          </a:p>
          <a:p>
            <a:pPr lvl="0">
              <a:defRPr/>
            </a:pPr>
            <a:endParaRPr lang="en-US" sz="2000"/>
          </a:p>
          <a:p>
            <a:pPr lvl="0">
              <a:defRPr/>
            </a:pPr>
            <a:r>
              <a:rPr lang="pt-BR" sz="2000">
                <a:latin typeface="Roboto Condensed"/>
                <a:ea typeface="Arial Unicode MS"/>
              </a:rPr>
              <a:t>Em geral a terraplenagem é precedida por uma etapa inicial de preparo que consiste nas seguintes atividades:</a:t>
            </a:r>
            <a:endParaRPr/>
          </a:p>
          <a:p>
            <a:pPr lvl="0">
              <a:defRPr/>
            </a:pPr>
            <a:endParaRPr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Desmatamento: Retirada da vegetação de grande porte;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Destocamento: Retirada dos tocos;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Limpeza: Retirada da vegetação rasteira</a:t>
            </a:r>
            <a:endParaRPr/>
          </a:p>
          <a:p>
            <a:pPr lvl="0" indent="0">
              <a:buChar char="•"/>
              <a:defRPr/>
            </a:pPr>
            <a:endParaRPr lang="en-US" sz="2000"/>
          </a:p>
          <a:p>
            <a:pPr lvl="0" indent="0">
              <a:buChar char="•"/>
              <a:defRPr/>
            </a:pPr>
            <a:r>
              <a:rPr lang="pt-BR" sz="2000">
                <a:latin typeface="Roboto Condensed"/>
                <a:ea typeface="Arial Unicode MS"/>
              </a:rPr>
              <a:t>Remoção de camada vegetal: Retirada da camada de solo que não pode ser utilizada em aterros.</a:t>
            </a:r>
            <a:endParaRPr/>
          </a:p>
          <a:p>
            <a:pPr lvl="0">
              <a:defRPr/>
            </a:pPr>
            <a:endParaRPr/>
          </a:p>
        </p:txBody>
      </p:sp>
      <p:sp>
        <p:nvSpPr>
          <p:cNvPr id="21508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23555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pic>
        <p:nvPicPr>
          <p:cNvPr id="23556" name="Imagem 4" descr="Diagrama, Desenho técnico&#10;&#10;Descrição gerada automaticamente"/>
          <p:cNvPicPr>
            <a:picLocks noChangeAspect="1" noGrp="1"/>
          </p:cNvPicPr>
          <p:nvPr/>
        </p:nvPicPr>
        <p:blipFill>
          <a:blip r:embed="rId3"/>
          <a:stretch/>
        </p:blipFill>
        <p:spPr bwMode="auto">
          <a:xfrm>
            <a:off x="2528887" y="2781300"/>
            <a:ext cx="7134225" cy="2676525"/>
          </a:xfrm>
          <a:prstGeom prst="rect">
            <a:avLst/>
          </a:prstGeom>
          <a:noFill/>
        </p:spPr>
      </p:pic>
      <p:sp>
        <p:nvSpPr>
          <p:cNvPr id="23557" name="CaixaDeTexto 9"/>
          <p:cNvSpPr txBox="1">
            <a:spLocks noChangeShapeType="1" noGrp="1"/>
          </p:cNvSpPr>
          <p:nvPr/>
        </p:nvSpPr>
        <p:spPr bwMode="auto">
          <a:xfrm>
            <a:off x="1416050" y="6372225"/>
            <a:ext cx="2159000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Adaptado de ALVAREZ ET AL (2003)</a:t>
            </a:r>
            <a:endParaRPr/>
          </a:p>
        </p:txBody>
      </p:sp>
      <p:sp>
        <p:nvSpPr>
          <p:cNvPr id="23558" name="CaixaDeTexto 11"/>
          <p:cNvSpPr txBox="1">
            <a:spLocks noChangeShapeType="1" noGrp="1"/>
          </p:cNvSpPr>
          <p:nvPr/>
        </p:nvSpPr>
        <p:spPr bwMode="auto">
          <a:xfrm>
            <a:off x="1055687" y="1897062"/>
            <a:ext cx="2376487" cy="4000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lang="pt-BR" sz="2000" b="1" i="0" u="none">
                <a:latin typeface="Roboto Condensed"/>
                <a:ea typeface="Arial Unicode MS"/>
              </a:rPr>
              <a:t>Seção de Corte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ShapeType="1" noGrp="1"/>
          </p:cNvSpPr>
          <p:nvPr/>
        </p:nvSpPr>
        <p:spPr bwMode="auto">
          <a:xfrm>
            <a:off x="1827212" y="-100012"/>
            <a:ext cx="8229600" cy="1143000"/>
          </a:xfrm>
          <a:prstGeom prst="rect">
            <a:avLst/>
          </a:prstGeom>
          <a:noFill/>
        </p:spPr>
        <p:txBody>
          <a:bodyPr lIns="90000" tIns="46800" rIns="90000" bIns="46800" anchor="ctr" anchorCtr="0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400" b="0" i="0">
                <a:solidFill>
                  <a:srgbClr val="000000"/>
                </a:solidFill>
                <a:latin typeface="Arial"/>
                <a:ea typeface="Arial"/>
              </a:defRPr>
            </a:lvl5pPr>
            <a:lvl6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6pPr>
            <a:lvl7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7pPr>
            <a:lvl8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8pPr>
            <a:lvl9pPr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 lang="pt-BR" sz="1800"/>
            </a:lvl9pPr>
          </a:lstStyle>
          <a:p>
            <a:pPr lvl="0">
              <a:buNone/>
              <a:tabLst>
                <a:tab pos="0" algn="l"/>
                <a:tab pos="447675" algn="l"/>
                <a:tab pos="896937" algn="l"/>
                <a:tab pos="1346200" algn="l"/>
                <a:tab pos="1795462" algn="l"/>
                <a:tab pos="2244725" algn="l"/>
                <a:tab pos="2693987" algn="l"/>
                <a:tab pos="3143250" algn="l"/>
                <a:tab pos="3592512" algn="l"/>
                <a:tab pos="4041775" algn="l"/>
                <a:tab pos="4491037" algn="l"/>
                <a:tab pos="4940300" algn="l"/>
                <a:tab pos="5389562" algn="l"/>
                <a:tab pos="5838825" algn="l"/>
                <a:tab pos="6288087" algn="l"/>
                <a:tab pos="6737350" algn="l"/>
                <a:tab pos="7186612" algn="l"/>
                <a:tab pos="7635875" algn="l"/>
                <a:tab pos="8085137" algn="l"/>
                <a:tab pos="8534400" algn="l"/>
                <a:tab pos="8983662" algn="l"/>
              </a:tabLst>
              <a:defRPr/>
            </a:pPr>
            <a:r>
              <a:rPr lang="pt-BR" sz="1600" b="1" i="0" u="none">
                <a:solidFill>
                  <a:srgbClr val="FFFFFF"/>
                </a:solidFill>
                <a:latin typeface="Roboto Condensed"/>
                <a:ea typeface="Arial Unicode MS"/>
              </a:rPr>
              <a:t>1.0. Conceitos</a:t>
            </a:r>
            <a:endParaRPr/>
          </a:p>
        </p:txBody>
      </p:sp>
      <p:sp>
        <p:nvSpPr>
          <p:cNvPr id="25603" name="Título 2"/>
          <p:cNvSpPr txBox="1">
            <a:spLocks noChangeShapeType="1" noGrp="1"/>
          </p:cNvSpPr>
          <p:nvPr>
            <p:ph type="title"/>
          </p:nvPr>
        </p:nvSpPr>
        <p:spPr bwMode="auto">
          <a:xfrm>
            <a:off x="922337" y="635000"/>
            <a:ext cx="10347325" cy="657225"/>
          </a:xfrm>
          <a:prstGeom prst="rect">
            <a:avLst/>
          </a:prstGeom>
        </p:spPr>
        <p:txBody>
          <a:bodyPr lIns="91425" tIns="91425" rIns="91425" bIns="91425" anchor="b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1pPr>
            <a:lvl2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2pPr>
            <a:lvl3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3pPr>
            <a:lvl4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4pPr>
            <a:lvl5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>
                <a:solidFill>
                  <a:srgbClr val="000000"/>
                </a:solidFill>
                <a:latin typeface="Roboto Condensed"/>
                <a:ea typeface="Roboto Condensed"/>
              </a:defRPr>
            </a:lvl5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pt-BR" sz="3000" b="1" i="0" u="none">
                <a:solidFill>
                  <a:srgbClr val="454F5B"/>
                </a:solidFill>
                <a:ea typeface="Montserrat"/>
              </a:rPr>
              <a:t>1.0. Conceitos</a:t>
            </a:r>
            <a:endParaRPr/>
          </a:p>
        </p:txBody>
      </p:sp>
      <p:sp>
        <p:nvSpPr>
          <p:cNvPr id="25604" name="CaixaDeTexto 9"/>
          <p:cNvSpPr txBox="1">
            <a:spLocks noChangeShapeType="1" noGrp="1"/>
          </p:cNvSpPr>
          <p:nvPr/>
        </p:nvSpPr>
        <p:spPr bwMode="auto">
          <a:xfrm>
            <a:off x="968375" y="6573837"/>
            <a:ext cx="2160587" cy="252412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 lvl="0">
              <a:defRPr/>
            </a:pPr>
            <a:r>
              <a:rPr sz="1000">
                <a:latin typeface="Roboto Condensed"/>
                <a:ea typeface="Roboto Condensed"/>
              </a:rPr>
              <a:t>Linha Verde</a:t>
            </a:r>
            <a:endParaRPr/>
          </a:p>
        </p:txBody>
      </p:sp>
      <p:pic>
        <p:nvPicPr>
          <p:cNvPr id="25605" name="Imagem 2" descr="Estrada com árvores ao fundo&#10;&#10;Descrição gerada automaticamente"/>
          <p:cNvPicPr>
            <a:picLocks noChangeAspect="1" noGrp="1"/>
          </p:cNvPicPr>
          <p:nvPr/>
        </p:nvPicPr>
        <p:blipFill>
          <a:blip r:embed="rId3"/>
          <a:srcRect l="1353" t="13008" r="12168" b="14123"/>
          <a:stretch/>
        </p:blipFill>
        <p:spPr bwMode="auto">
          <a:xfrm>
            <a:off x="968375" y="1804986"/>
            <a:ext cx="9577387" cy="45196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esdemona template">
  <a:themeElements>
    <a:clrScheme name="Default">
      <a:dk1>
        <a:srgbClr val="000000"/>
      </a:dk1>
      <a:lt1>
        <a:srgbClr val="FFFFFF"/>
      </a:lt1>
      <a:dk2>
        <a:srgbClr val="ACCBF9"/>
      </a:dk2>
      <a:lt2>
        <a:srgbClr val="242852"/>
      </a:lt2>
      <a:accent1>
        <a:srgbClr val="4A66AC"/>
      </a:accent1>
      <a:accent2>
        <a:srgbClr val="629DD1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9454C3"/>
      </a:hlink>
      <a:folHlink>
        <a:srgbClr val="3EBBF0"/>
      </a:folHlink>
    </a:clrScheme>
    <a:fontScheme name="default">
      <a:majorFont>
        <a:latin typeface="Arial"/>
        <a:ea typeface="Arial"/>
        <a:cs typeface="Arial"/>
      </a:majorFont>
      <a:minorFont>
        <a:latin typeface="Roboto Condensed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Desdemona template 1">
        <a:dk1>
          <a:srgbClr val="000000"/>
        </a:dk1>
        <a:lt1>
          <a:srgbClr val="FFFFFF"/>
        </a:lt1>
        <a:dk2>
          <a:srgbClr val="ACCBF9"/>
        </a:dk2>
        <a:lt2>
          <a:srgbClr val="242852"/>
        </a:lt2>
        <a:accent1>
          <a:srgbClr val="4A66AC"/>
        </a:accent1>
        <a:accent2>
          <a:srgbClr val="629DD1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9454C3"/>
        </a:hlink>
        <a:folHlink>
          <a:srgbClr val="3EBB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Arial"/>
        <a:ea typeface="Arial"/>
        <a:cs typeface="Arial"/>
      </a:majorFont>
      <a:minorFont>
        <a:latin typeface="Roboto Condensed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Topografia Aula 01 - Noções Gerais Objetivos e Divisão rev</Template>
  <TotalTime>0</TotalTime>
  <Words>0</Words>
  <Application>ONLYOFFICE/8.1.0.169</Application>
  <DocSecurity>0</DocSecurity>
  <PresentationFormat/>
  <Paragraphs>0</Paragraphs>
  <Slides>61</Slides>
  <Notes>61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Ridalva</dc:creator>
  <cp:keywords/>
  <dc:description/>
  <dc:identifier/>
  <dc:language/>
  <cp:lastModifiedBy/>
  <cp:revision>131</cp:revision>
  <dcterms:created xsi:type="dcterms:W3CDTF">2011-01-28T13:17:00Z</dcterms:created>
  <dcterms:modified xsi:type="dcterms:W3CDTF">2025-11-13T19:52:30Z</dcterms:modified>
  <cp:category/>
  <cp:contentStatus/>
  <cp:version/>
</cp:coreProperties>
</file>